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notesMasterIdLst>
    <p:notesMasterId r:id="rId27"/>
  </p:notesMasterIdLst>
  <p:sldIdLst>
    <p:sldId id="256" r:id="rId2"/>
    <p:sldId id="257" r:id="rId3"/>
    <p:sldId id="259" r:id="rId4"/>
    <p:sldId id="261" r:id="rId5"/>
    <p:sldId id="258" r:id="rId6"/>
    <p:sldId id="260" r:id="rId7"/>
    <p:sldId id="264" r:id="rId8"/>
    <p:sldId id="263" r:id="rId9"/>
    <p:sldId id="265" r:id="rId10"/>
    <p:sldId id="266" r:id="rId11"/>
    <p:sldId id="270" r:id="rId12"/>
    <p:sldId id="269" r:id="rId13"/>
    <p:sldId id="267" r:id="rId14"/>
    <p:sldId id="268" r:id="rId15"/>
    <p:sldId id="276" r:id="rId16"/>
    <p:sldId id="277" r:id="rId17"/>
    <p:sldId id="272" r:id="rId18"/>
    <p:sldId id="273" r:id="rId19"/>
    <p:sldId id="274" r:id="rId20"/>
    <p:sldId id="275" r:id="rId21"/>
    <p:sldId id="279" r:id="rId22"/>
    <p:sldId id="278" r:id="rId23"/>
    <p:sldId id="280" r:id="rId24"/>
    <p:sldId id="282" r:id="rId25"/>
    <p:sldId id="281" r:id="rId26"/>
  </p:sldIdLst>
  <p:sldSz cx="12192000" cy="6858000"/>
  <p:notesSz cx="6889750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FB86B-8B3B-44FA-B680-A387BE2475C1}" v="11" dt="2020-10-03T08:18:40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827" autoAdjust="0"/>
  </p:normalViewPr>
  <p:slideViewPr>
    <p:cSldViewPr snapToGrid="0">
      <p:cViewPr varScale="1">
        <p:scale>
          <a:sx n="105" d="100"/>
          <a:sy n="105" d="100"/>
        </p:scale>
        <p:origin x="105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" userId="96754ef9-2685-4dfe-bdf5-358191ad1b4b" providerId="ADAL" clId="{3CEFB86B-8B3B-44FA-B680-A387BE2475C1}"/>
    <pc:docChg chg="custSel addSld delSld modSld modNotesMaster">
      <pc:chgData name="Kathryn" userId="96754ef9-2685-4dfe-bdf5-358191ad1b4b" providerId="ADAL" clId="{3CEFB86B-8B3B-44FA-B680-A387BE2475C1}" dt="2020-10-03T08:19:22.625" v="119" actId="20577"/>
      <pc:docMkLst>
        <pc:docMk/>
      </pc:docMkLst>
      <pc:sldChg chg="modAnim">
        <pc:chgData name="Kathryn" userId="96754ef9-2685-4dfe-bdf5-358191ad1b4b" providerId="ADAL" clId="{3CEFB86B-8B3B-44FA-B680-A387BE2475C1}" dt="2020-10-03T08:17:52.391" v="101"/>
        <pc:sldMkLst>
          <pc:docMk/>
          <pc:sldMk cId="948125154" sldId="260"/>
        </pc:sldMkLst>
      </pc:sldChg>
      <pc:sldChg chg="addSp delSp modSp mod">
        <pc:chgData name="Kathryn" userId="96754ef9-2685-4dfe-bdf5-358191ad1b4b" providerId="ADAL" clId="{3CEFB86B-8B3B-44FA-B680-A387BE2475C1}" dt="2020-10-01T20:42:01.104" v="2"/>
        <pc:sldMkLst>
          <pc:docMk/>
          <pc:sldMk cId="2263569372" sldId="264"/>
        </pc:sldMkLst>
        <pc:graphicFrameChg chg="del">
          <ac:chgData name="Kathryn" userId="96754ef9-2685-4dfe-bdf5-358191ad1b4b" providerId="ADAL" clId="{3CEFB86B-8B3B-44FA-B680-A387BE2475C1}" dt="2020-10-01T20:42:00.855" v="1" actId="478"/>
          <ac:graphicFrameMkLst>
            <pc:docMk/>
            <pc:sldMk cId="2263569372" sldId="264"/>
            <ac:graphicFrameMk id="4" creationId="{CCCA61F1-B85A-4C25-847E-42D981378E99}"/>
          </ac:graphicFrameMkLst>
        </pc:graphicFrameChg>
        <pc:graphicFrameChg chg="add mod">
          <ac:chgData name="Kathryn" userId="96754ef9-2685-4dfe-bdf5-358191ad1b4b" providerId="ADAL" clId="{3CEFB86B-8B3B-44FA-B680-A387BE2475C1}" dt="2020-10-01T20:42:01.104" v="2"/>
          <ac:graphicFrameMkLst>
            <pc:docMk/>
            <pc:sldMk cId="2263569372" sldId="264"/>
            <ac:graphicFrameMk id="5" creationId="{128DFB71-20A9-4917-8ADD-C28DB751769B}"/>
          </ac:graphicFrameMkLst>
        </pc:graphicFrameChg>
      </pc:sldChg>
      <pc:sldChg chg="modSp mod">
        <pc:chgData name="Kathryn" userId="96754ef9-2685-4dfe-bdf5-358191ad1b4b" providerId="ADAL" clId="{3CEFB86B-8B3B-44FA-B680-A387BE2475C1}" dt="2020-10-01T20:42:21.140" v="7" actId="20577"/>
        <pc:sldMkLst>
          <pc:docMk/>
          <pc:sldMk cId="4271757670" sldId="270"/>
        </pc:sldMkLst>
        <pc:spChg chg="mod">
          <ac:chgData name="Kathryn" userId="96754ef9-2685-4dfe-bdf5-358191ad1b4b" providerId="ADAL" clId="{3CEFB86B-8B3B-44FA-B680-A387BE2475C1}" dt="2020-10-01T20:42:21.140" v="7" actId="20577"/>
          <ac:spMkLst>
            <pc:docMk/>
            <pc:sldMk cId="4271757670" sldId="270"/>
            <ac:spMk id="3" creationId="{5E7A60CA-AA68-4EB0-9EB3-2F5102B3D7AE}"/>
          </ac:spMkLst>
        </pc:spChg>
      </pc:sldChg>
      <pc:sldChg chg="del">
        <pc:chgData name="Kathryn" userId="96754ef9-2685-4dfe-bdf5-358191ad1b4b" providerId="ADAL" clId="{3CEFB86B-8B3B-44FA-B680-A387BE2475C1}" dt="2020-10-01T20:42:06.137" v="3" actId="47"/>
        <pc:sldMkLst>
          <pc:docMk/>
          <pc:sldMk cId="3588027268" sldId="271"/>
        </pc:sldMkLst>
      </pc:sldChg>
      <pc:sldChg chg="modSp mod">
        <pc:chgData name="Kathryn" userId="96754ef9-2685-4dfe-bdf5-358191ad1b4b" providerId="ADAL" clId="{3CEFB86B-8B3B-44FA-B680-A387BE2475C1}" dt="2020-10-01T20:42:15.645" v="5" actId="20577"/>
        <pc:sldMkLst>
          <pc:docMk/>
          <pc:sldMk cId="3645465976" sldId="272"/>
        </pc:sldMkLst>
        <pc:spChg chg="mod">
          <ac:chgData name="Kathryn" userId="96754ef9-2685-4dfe-bdf5-358191ad1b4b" providerId="ADAL" clId="{3CEFB86B-8B3B-44FA-B680-A387BE2475C1}" dt="2020-10-01T20:42:15.645" v="5" actId="20577"/>
          <ac:spMkLst>
            <pc:docMk/>
            <pc:sldMk cId="3645465976" sldId="272"/>
            <ac:spMk id="3" creationId="{5E7A60CA-AA68-4EB0-9EB3-2F5102B3D7AE}"/>
          </ac:spMkLst>
        </pc:spChg>
      </pc:sldChg>
      <pc:sldChg chg="modSp mod">
        <pc:chgData name="Kathryn" userId="96754ef9-2685-4dfe-bdf5-358191ad1b4b" providerId="ADAL" clId="{3CEFB86B-8B3B-44FA-B680-A387BE2475C1}" dt="2020-10-01T20:43:11.142" v="67" actId="20577"/>
        <pc:sldMkLst>
          <pc:docMk/>
          <pc:sldMk cId="1311631654" sldId="275"/>
        </pc:sldMkLst>
        <pc:spChg chg="mod">
          <ac:chgData name="Kathryn" userId="96754ef9-2685-4dfe-bdf5-358191ad1b4b" providerId="ADAL" clId="{3CEFB86B-8B3B-44FA-B680-A387BE2475C1}" dt="2020-10-01T20:43:11.142" v="67" actId="20577"/>
          <ac:spMkLst>
            <pc:docMk/>
            <pc:sldMk cId="1311631654" sldId="275"/>
            <ac:spMk id="3" creationId="{5E7A60CA-AA68-4EB0-9EB3-2F5102B3D7AE}"/>
          </ac:spMkLst>
        </pc:spChg>
      </pc:sldChg>
      <pc:sldChg chg="modSp mod">
        <pc:chgData name="Kathryn" userId="96754ef9-2685-4dfe-bdf5-358191ad1b4b" providerId="ADAL" clId="{3CEFB86B-8B3B-44FA-B680-A387BE2475C1}" dt="2020-10-01T20:43:36.111" v="83" actId="20577"/>
        <pc:sldMkLst>
          <pc:docMk/>
          <pc:sldMk cId="1197615260" sldId="278"/>
        </pc:sldMkLst>
        <pc:spChg chg="mod">
          <ac:chgData name="Kathryn" userId="96754ef9-2685-4dfe-bdf5-358191ad1b4b" providerId="ADAL" clId="{3CEFB86B-8B3B-44FA-B680-A387BE2475C1}" dt="2020-10-01T20:43:36.111" v="83" actId="20577"/>
          <ac:spMkLst>
            <pc:docMk/>
            <pc:sldMk cId="1197615260" sldId="278"/>
            <ac:spMk id="3" creationId="{5E7A60CA-AA68-4EB0-9EB3-2F5102B3D7AE}"/>
          </ac:spMkLst>
        </pc:spChg>
      </pc:sldChg>
      <pc:sldChg chg="modSp mod">
        <pc:chgData name="Kathryn" userId="96754ef9-2685-4dfe-bdf5-358191ad1b4b" providerId="ADAL" clId="{3CEFB86B-8B3B-44FA-B680-A387BE2475C1}" dt="2020-10-01T20:43:23.193" v="74" actId="1076"/>
        <pc:sldMkLst>
          <pc:docMk/>
          <pc:sldMk cId="3011867859" sldId="279"/>
        </pc:sldMkLst>
        <pc:spChg chg="mod">
          <ac:chgData name="Kathryn" userId="96754ef9-2685-4dfe-bdf5-358191ad1b4b" providerId="ADAL" clId="{3CEFB86B-8B3B-44FA-B680-A387BE2475C1}" dt="2020-10-01T20:43:23.193" v="74" actId="1076"/>
          <ac:spMkLst>
            <pc:docMk/>
            <pc:sldMk cId="3011867859" sldId="279"/>
            <ac:spMk id="3" creationId="{5E7A60CA-AA68-4EB0-9EB3-2F5102B3D7AE}"/>
          </ac:spMkLst>
        </pc:spChg>
      </pc:sldChg>
      <pc:sldChg chg="modSp mod">
        <pc:chgData name="Kathryn" userId="96754ef9-2685-4dfe-bdf5-358191ad1b4b" providerId="ADAL" clId="{3CEFB86B-8B3B-44FA-B680-A387BE2475C1}" dt="2020-10-01T20:44:07.484" v="99" actId="20577"/>
        <pc:sldMkLst>
          <pc:docMk/>
          <pc:sldMk cId="3974616343" sldId="280"/>
        </pc:sldMkLst>
        <pc:spChg chg="mod">
          <ac:chgData name="Kathryn" userId="96754ef9-2685-4dfe-bdf5-358191ad1b4b" providerId="ADAL" clId="{3CEFB86B-8B3B-44FA-B680-A387BE2475C1}" dt="2020-10-01T20:44:07.484" v="99" actId="20577"/>
          <ac:spMkLst>
            <pc:docMk/>
            <pc:sldMk cId="3974616343" sldId="280"/>
            <ac:spMk id="3" creationId="{196E7E96-60CC-4D6F-9955-335BCBC2807D}"/>
          </ac:spMkLst>
        </pc:spChg>
      </pc:sldChg>
      <pc:sldChg chg="add">
        <pc:chgData name="Kathryn" userId="96754ef9-2685-4dfe-bdf5-358191ad1b4b" providerId="ADAL" clId="{3CEFB86B-8B3B-44FA-B680-A387BE2475C1}" dt="2020-10-03T08:18:38.638" v="102"/>
        <pc:sldMkLst>
          <pc:docMk/>
          <pc:sldMk cId="1933463405" sldId="281"/>
        </pc:sldMkLst>
      </pc:sldChg>
      <pc:sldChg chg="new del">
        <pc:chgData name="Kathryn" userId="96754ef9-2685-4dfe-bdf5-358191ad1b4b" providerId="ADAL" clId="{3CEFB86B-8B3B-44FA-B680-A387BE2475C1}" dt="2020-10-03T08:18:54.347" v="108" actId="47"/>
        <pc:sldMkLst>
          <pc:docMk/>
          <pc:sldMk cId="1328866735" sldId="282"/>
        </pc:sldMkLst>
      </pc:sldChg>
      <pc:sldChg chg="modSp add del mod">
        <pc:chgData name="Kathryn" userId="96754ef9-2685-4dfe-bdf5-358191ad1b4b" providerId="ADAL" clId="{3CEFB86B-8B3B-44FA-B680-A387BE2475C1}" dt="2020-10-03T08:18:45.941" v="106" actId="47"/>
        <pc:sldMkLst>
          <pc:docMk/>
          <pc:sldMk cId="3314771642" sldId="282"/>
        </pc:sldMkLst>
        <pc:spChg chg="mod">
          <ac:chgData name="Kathryn" userId="96754ef9-2685-4dfe-bdf5-358191ad1b4b" providerId="ADAL" clId="{3CEFB86B-8B3B-44FA-B680-A387BE2475C1}" dt="2020-10-03T08:18:44.230" v="105" actId="20577"/>
          <ac:spMkLst>
            <pc:docMk/>
            <pc:sldMk cId="3314771642" sldId="282"/>
            <ac:spMk id="2" creationId="{7E8440A4-E566-47FC-82AB-5D465326BC33}"/>
          </ac:spMkLst>
        </pc:spChg>
      </pc:sldChg>
      <pc:sldChg chg="modSp new mod">
        <pc:chgData name="Kathryn" userId="96754ef9-2685-4dfe-bdf5-358191ad1b4b" providerId="ADAL" clId="{3CEFB86B-8B3B-44FA-B680-A387BE2475C1}" dt="2020-10-03T08:19:22.625" v="119" actId="20577"/>
        <pc:sldMkLst>
          <pc:docMk/>
          <pc:sldMk cId="3632039339" sldId="282"/>
        </pc:sldMkLst>
        <pc:spChg chg="mod">
          <ac:chgData name="Kathryn" userId="96754ef9-2685-4dfe-bdf5-358191ad1b4b" providerId="ADAL" clId="{3CEFB86B-8B3B-44FA-B680-A387BE2475C1}" dt="2020-10-03T08:19:22.625" v="119" actId="20577"/>
          <ac:spMkLst>
            <pc:docMk/>
            <pc:sldMk cId="3632039339" sldId="282"/>
            <ac:spMk id="2" creationId="{455E5B68-3AA3-40F6-988A-95A964C1654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24A9E5F-4C47-4821-9EAB-FE9D2930D1FA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506"/>
            <a:ext cx="5511800" cy="394486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685457B0-5761-4F8E-A3A7-6BC21B4EE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120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154" indent="-181154">
              <a:buFontTx/>
              <a:buChar char="-"/>
            </a:pPr>
            <a:r>
              <a:rPr lang="en-GB" dirty="0"/>
              <a:t>What if you remember the wrong order!?</a:t>
            </a:r>
          </a:p>
          <a:p>
            <a:pPr marL="181154" indent="-181154">
              <a:buFontTx/>
              <a:buChar char="-"/>
            </a:pPr>
            <a:r>
              <a:rPr lang="en-GB" dirty="0"/>
              <a:t>Feels like magic</a:t>
            </a:r>
          </a:p>
          <a:p>
            <a:r>
              <a:rPr lang="en-GB" dirty="0"/>
              <a:t>- No conceptual understanding of the links between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725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 ways to go wrong</a:t>
            </a:r>
          </a:p>
          <a:p>
            <a:pPr marL="241539" indent="-241539">
              <a:buFontTx/>
              <a:buAutoNum type="arabicParenR"/>
            </a:pPr>
            <a:r>
              <a:rPr lang="en-GB" dirty="0"/>
              <a:t>Issues with converting 40 mins into decimal form</a:t>
            </a:r>
          </a:p>
          <a:p>
            <a:pPr marL="241539" indent="-241539">
              <a:buFontTx/>
              <a:buAutoNum type="arabicParenR"/>
            </a:pPr>
            <a:r>
              <a:rPr lang="en-GB" dirty="0"/>
              <a:t>Use 40 mins but then miles/min and mess up the conversion ****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706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Some obvious things we need to know here but my favourite thing is that these are also proportional relationships and we can apply the same ideas to these too!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151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843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639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169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909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359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07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398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894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24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168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4686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873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371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662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992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816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38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5873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75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576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84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89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669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2890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164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2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536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8221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068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3769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214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877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087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07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t.wikipedia.org/wiki/File:Twitter_bird_logo.png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hm7-LEBznk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t.wikipedia.org/wiki/File:Twitter_bird_logo.png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F25E-B633-4D06-B7F1-7F3032476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095" y="1956872"/>
            <a:ext cx="7766936" cy="1646302"/>
          </a:xfrm>
        </p:spPr>
        <p:txBody>
          <a:bodyPr/>
          <a:lstStyle/>
          <a:p>
            <a:r>
              <a:rPr lang="en-GB" b="1" dirty="0"/>
              <a:t>Teaching Compound Measures using </a:t>
            </a:r>
            <a:br>
              <a:rPr lang="en-GB" b="1" dirty="0"/>
            </a:br>
            <a:r>
              <a:rPr lang="en-GB" b="1" dirty="0"/>
              <a:t>Ratio &amp; Proportion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8F168-D1F0-4786-AE5C-EE16EB2ED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095" y="3603171"/>
            <a:ext cx="7766936" cy="2392170"/>
          </a:xfrm>
        </p:spPr>
        <p:txBody>
          <a:bodyPr>
            <a:normAutofit/>
          </a:bodyPr>
          <a:lstStyle/>
          <a:p>
            <a:r>
              <a:rPr lang="en-GB" sz="2400" b="1" dirty="0"/>
              <a:t>Kathryn Darwin</a:t>
            </a:r>
          </a:p>
          <a:p>
            <a:r>
              <a:rPr lang="en-GB" dirty="0"/>
              <a:t>Deputy Subject Leader – Maths</a:t>
            </a:r>
          </a:p>
          <a:p>
            <a:r>
              <a:rPr lang="en-GB" dirty="0"/>
              <a:t>Manor Croft Academy, Dewsbury</a:t>
            </a:r>
          </a:p>
          <a:p>
            <a:r>
              <a:rPr lang="en-GB" dirty="0"/>
              <a:t>darwink@manorcroft.org.uk</a:t>
            </a:r>
          </a:p>
          <a:p>
            <a:r>
              <a:rPr lang="en-GB" dirty="0"/>
              <a:t>@Arithmaticks</a:t>
            </a:r>
          </a:p>
        </p:txBody>
      </p:sp>
      <p:pic>
        <p:nvPicPr>
          <p:cNvPr id="5" name="Graphic 4" descr="Envelope">
            <a:extLst>
              <a:ext uri="{FF2B5EF4-FFF2-40B4-BE49-F238E27FC236}">
                <a16:creationId xmlns:a16="http://schemas.microsoft.com/office/drawing/2014/main" id="{738143FF-5FC0-437D-9251-FEF9D08B0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4571" y="4821302"/>
            <a:ext cx="341085" cy="34108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D72E92C-E95B-421E-9662-193A9CDA4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230240" y="5162387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7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Session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r>
              <a:rPr lang="en-GB" sz="2400" dirty="0"/>
              <a:t>The problem with triangles</a:t>
            </a:r>
          </a:p>
          <a:p>
            <a:r>
              <a:rPr lang="en-GB" sz="2400" dirty="0"/>
              <a:t>The problem with the concept</a:t>
            </a:r>
          </a:p>
          <a:p>
            <a:r>
              <a:rPr lang="en-GB" sz="2400" dirty="0"/>
              <a:t>Speed Calculations:</a:t>
            </a:r>
          </a:p>
          <a:p>
            <a:pPr lvl="1"/>
            <a:r>
              <a:rPr lang="en-GB" sz="2000" dirty="0"/>
              <a:t>Prerequisites</a:t>
            </a:r>
          </a:p>
          <a:p>
            <a:pPr lvl="1"/>
            <a:r>
              <a:rPr lang="en-GB" sz="2000" dirty="0"/>
              <a:t>Bar Models</a:t>
            </a:r>
          </a:p>
          <a:p>
            <a:pPr lvl="1"/>
            <a:r>
              <a:rPr lang="en-GB" sz="2000" dirty="0"/>
              <a:t>Ratio tables/notation</a:t>
            </a:r>
          </a:p>
          <a:p>
            <a:pPr lvl="1"/>
            <a:r>
              <a:rPr lang="en-GB" sz="2000" dirty="0"/>
              <a:t>Unit Changes</a:t>
            </a:r>
          </a:p>
          <a:p>
            <a:r>
              <a:rPr lang="en-GB" sz="2400" dirty="0"/>
              <a:t>Density &amp; Pressure</a:t>
            </a:r>
          </a:p>
          <a:p>
            <a:r>
              <a:rPr lang="en-GB" sz="2400" dirty="0"/>
              <a:t>Other topics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1080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 with Triangles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84B501A-C37F-4FAC-B31D-EEC156F13031}"/>
              </a:ext>
            </a:extLst>
          </p:cNvPr>
          <p:cNvSpPr/>
          <p:nvPr/>
        </p:nvSpPr>
        <p:spPr>
          <a:xfrm>
            <a:off x="576775" y="1448972"/>
            <a:ext cx="3348110" cy="29823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431D13BC-33E2-4DD1-81DF-D3C10C22DD81}"/>
              </a:ext>
            </a:extLst>
          </p:cNvPr>
          <p:cNvSpPr/>
          <p:nvPr/>
        </p:nvSpPr>
        <p:spPr>
          <a:xfrm>
            <a:off x="6285913" y="1448972"/>
            <a:ext cx="3348110" cy="298235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77DA15F-CA92-4CF0-ABC3-54489E67330D}"/>
              </a:ext>
            </a:extLst>
          </p:cNvPr>
          <p:cNvSpPr/>
          <p:nvPr/>
        </p:nvSpPr>
        <p:spPr>
          <a:xfrm>
            <a:off x="3431344" y="3570849"/>
            <a:ext cx="3348110" cy="298235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26CBFA-B3F1-43A6-AD70-290E1533F7A5}"/>
              </a:ext>
            </a:extLst>
          </p:cNvPr>
          <p:cNvSpPr/>
          <p:nvPr/>
        </p:nvSpPr>
        <p:spPr>
          <a:xfrm>
            <a:off x="1946099" y="1871784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ABC2CE-5133-46FA-9ED2-09B3204EBF8D}"/>
              </a:ext>
            </a:extLst>
          </p:cNvPr>
          <p:cNvSpPr/>
          <p:nvPr/>
        </p:nvSpPr>
        <p:spPr>
          <a:xfrm>
            <a:off x="1398846" y="3302246"/>
            <a:ext cx="518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2DD32-0517-48DF-A625-9E38BBA4D9EA}"/>
              </a:ext>
            </a:extLst>
          </p:cNvPr>
          <p:cNvSpPr/>
          <p:nvPr/>
        </p:nvSpPr>
        <p:spPr>
          <a:xfrm>
            <a:off x="2508630" y="3299893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B21819-4F0A-4E23-B74C-4F25442C02F1}"/>
              </a:ext>
            </a:extLst>
          </p:cNvPr>
          <p:cNvSpPr/>
          <p:nvPr/>
        </p:nvSpPr>
        <p:spPr>
          <a:xfrm>
            <a:off x="7645110" y="1905404"/>
            <a:ext cx="6751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	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9F4EED-4CD0-45BC-97F0-491984B8747A}"/>
              </a:ext>
            </a:extLst>
          </p:cNvPr>
          <p:cNvSpPr/>
          <p:nvPr/>
        </p:nvSpPr>
        <p:spPr>
          <a:xfrm>
            <a:off x="7085033" y="3335866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270A2E-421C-48B3-A879-DA2BA12A608D}"/>
              </a:ext>
            </a:extLst>
          </p:cNvPr>
          <p:cNvSpPr/>
          <p:nvPr/>
        </p:nvSpPr>
        <p:spPr>
          <a:xfrm>
            <a:off x="8240502" y="3333513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CA0-4CF0-4036-BA08-F01939E5657A}"/>
              </a:ext>
            </a:extLst>
          </p:cNvPr>
          <p:cNvSpPr/>
          <p:nvPr/>
        </p:nvSpPr>
        <p:spPr>
          <a:xfrm>
            <a:off x="4812641" y="4149235"/>
            <a:ext cx="646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	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DBE855-3228-4592-9BFF-A69A3AFDADF1}"/>
              </a:ext>
            </a:extLst>
          </p:cNvPr>
          <p:cNvSpPr/>
          <p:nvPr/>
        </p:nvSpPr>
        <p:spPr>
          <a:xfrm>
            <a:off x="4257373" y="5579697"/>
            <a:ext cx="5709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	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1CF2A8-9AD2-42E7-84A9-A2AB9C2BF2C4}"/>
              </a:ext>
            </a:extLst>
          </p:cNvPr>
          <p:cNvSpPr/>
          <p:nvPr/>
        </p:nvSpPr>
        <p:spPr>
          <a:xfrm>
            <a:off x="5393606" y="5577344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20" name="&quot;Not Allowed&quot; Symbol 19">
            <a:extLst>
              <a:ext uri="{FF2B5EF4-FFF2-40B4-BE49-F238E27FC236}">
                <a16:creationId xmlns:a16="http://schemas.microsoft.com/office/drawing/2014/main" id="{D078583F-0356-42B8-A5BA-535EA53E8ECE}"/>
              </a:ext>
            </a:extLst>
          </p:cNvPr>
          <p:cNvSpPr/>
          <p:nvPr/>
        </p:nvSpPr>
        <p:spPr>
          <a:xfrm>
            <a:off x="574624" y="1433116"/>
            <a:ext cx="3411076" cy="3411076"/>
          </a:xfrm>
          <a:prstGeom prst="noSmoking">
            <a:avLst>
              <a:gd name="adj" fmla="val 10914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&quot;Not Allowed&quot; Symbol 21">
            <a:extLst>
              <a:ext uri="{FF2B5EF4-FFF2-40B4-BE49-F238E27FC236}">
                <a16:creationId xmlns:a16="http://schemas.microsoft.com/office/drawing/2014/main" id="{11BD7997-0AF2-486E-8523-71AE10BCE6C3}"/>
              </a:ext>
            </a:extLst>
          </p:cNvPr>
          <p:cNvSpPr/>
          <p:nvPr/>
        </p:nvSpPr>
        <p:spPr>
          <a:xfrm>
            <a:off x="3393193" y="3570849"/>
            <a:ext cx="3411076" cy="3411076"/>
          </a:xfrm>
          <a:prstGeom prst="noSmoking">
            <a:avLst>
              <a:gd name="adj" fmla="val 10914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&quot;Not Allowed&quot; Symbol 22">
            <a:extLst>
              <a:ext uri="{FF2B5EF4-FFF2-40B4-BE49-F238E27FC236}">
                <a16:creationId xmlns:a16="http://schemas.microsoft.com/office/drawing/2014/main" id="{7D32B920-544F-4E71-8628-B1D4CF10006A}"/>
              </a:ext>
            </a:extLst>
          </p:cNvPr>
          <p:cNvSpPr/>
          <p:nvPr/>
        </p:nvSpPr>
        <p:spPr>
          <a:xfrm>
            <a:off x="6336817" y="1448972"/>
            <a:ext cx="3411076" cy="3411076"/>
          </a:xfrm>
          <a:prstGeom prst="noSmoking">
            <a:avLst>
              <a:gd name="adj" fmla="val 10914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23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 with Triangles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John drives 60 miles in 40 minutes.</a:t>
            </a:r>
          </a:p>
          <a:p>
            <a:pPr marL="0" indent="0">
              <a:buNone/>
            </a:pPr>
            <a:r>
              <a:rPr lang="en-GB" sz="2400" dirty="0"/>
              <a:t>What is his average speed in mph?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84B501A-C37F-4FAC-B31D-EEC156F13031}"/>
              </a:ext>
            </a:extLst>
          </p:cNvPr>
          <p:cNvSpPr/>
          <p:nvPr/>
        </p:nvSpPr>
        <p:spPr>
          <a:xfrm>
            <a:off x="6096000" y="609600"/>
            <a:ext cx="3348110" cy="29823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26CBFA-B3F1-43A6-AD70-290E1533F7A5}"/>
              </a:ext>
            </a:extLst>
          </p:cNvPr>
          <p:cNvSpPr/>
          <p:nvPr/>
        </p:nvSpPr>
        <p:spPr>
          <a:xfrm>
            <a:off x="7465324" y="1032412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ABC2CE-5133-46FA-9ED2-09B3204EBF8D}"/>
              </a:ext>
            </a:extLst>
          </p:cNvPr>
          <p:cNvSpPr/>
          <p:nvPr/>
        </p:nvSpPr>
        <p:spPr>
          <a:xfrm>
            <a:off x="6918071" y="2462874"/>
            <a:ext cx="518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2DD32-0517-48DF-A625-9E38BBA4D9EA}"/>
              </a:ext>
            </a:extLst>
          </p:cNvPr>
          <p:cNvSpPr/>
          <p:nvPr/>
        </p:nvSpPr>
        <p:spPr>
          <a:xfrm>
            <a:off x="8027855" y="2460521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990070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B834C-C390-4C81-B0D8-4DE4CA3ED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 with the concept…</a:t>
            </a:r>
          </a:p>
        </p:txBody>
      </p:sp>
      <p:pic>
        <p:nvPicPr>
          <p:cNvPr id="4" name="Online Media 3" title="The real meaning of MPH- The Original- TCHappenings">
            <a:hlinkClick r:id="" action="ppaction://media"/>
            <a:extLst>
              <a:ext uri="{FF2B5EF4-FFF2-40B4-BE49-F238E27FC236}">
                <a16:creationId xmlns:a16="http://schemas.microsoft.com/office/drawing/2014/main" id="{7B95F627-5D88-417D-9ABD-29CEEBBCA49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86455" y="1842477"/>
            <a:ext cx="5178425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9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40A4-E566-47FC-82AB-5D465326B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Prerequisites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E7E96-60CC-4D6F-9955-335BCBC28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r>
              <a:rPr lang="en-GB" sz="2400" dirty="0"/>
              <a:t>Multiplicative relationships &amp; direct proportion</a:t>
            </a:r>
          </a:p>
          <a:p>
            <a:r>
              <a:rPr lang="en-GB" sz="2400" dirty="0"/>
              <a:t>Unit conversions</a:t>
            </a:r>
          </a:p>
          <a:p>
            <a:pPr lvl="1"/>
            <a:r>
              <a:rPr lang="en-GB" sz="2000" dirty="0"/>
              <a:t>Time – Hours/Min/Seconds</a:t>
            </a:r>
          </a:p>
          <a:p>
            <a:pPr lvl="2"/>
            <a:r>
              <a:rPr lang="en-GB" sz="1800" dirty="0"/>
              <a:t>Multiples and factors of 60</a:t>
            </a:r>
          </a:p>
          <a:p>
            <a:pPr lvl="2"/>
            <a:r>
              <a:rPr lang="en-GB" sz="1800" dirty="0"/>
              <a:t>Multiples of the factors of 60!</a:t>
            </a:r>
          </a:p>
          <a:p>
            <a:pPr lvl="1"/>
            <a:r>
              <a:rPr lang="en-GB" sz="2200" dirty="0"/>
              <a:t>Distance</a:t>
            </a:r>
          </a:p>
          <a:p>
            <a:pPr lvl="2"/>
            <a:r>
              <a:rPr lang="en-GB" sz="2000" dirty="0"/>
              <a:t>Metric</a:t>
            </a:r>
          </a:p>
          <a:p>
            <a:pPr lvl="2"/>
            <a:r>
              <a:rPr lang="en-GB" sz="2000" dirty="0"/>
              <a:t>Imperial, given conversions</a:t>
            </a:r>
            <a:endParaRPr lang="en-GB" sz="1800" dirty="0"/>
          </a:p>
          <a:p>
            <a:pPr lvl="2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94812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Bar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Katie drives 80 miles in 2 hours.</a:t>
            </a:r>
          </a:p>
          <a:p>
            <a:pPr marL="0" indent="0">
              <a:buNone/>
            </a:pPr>
            <a:r>
              <a:rPr lang="en-GB" sz="2400" dirty="0"/>
              <a:t>What is her average speed in mph?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8DFB71-20A9-4917-8ADD-C28DB7517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630633"/>
              </p:ext>
            </p:extLst>
          </p:nvPr>
        </p:nvGraphicFramePr>
        <p:xfrm>
          <a:off x="1523676" y="3070936"/>
          <a:ext cx="6903984" cy="60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3984">
                  <a:extLst>
                    <a:ext uri="{9D8B030D-6E8A-4147-A177-3AD203B41FA5}">
                      <a16:colId xmlns:a16="http://schemas.microsoft.com/office/drawing/2014/main" val="606504839"/>
                    </a:ext>
                  </a:extLst>
                </a:gridCol>
              </a:tblGrid>
              <a:tr h="60996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80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569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Bar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John drives 60 miles in 40 minutes.</a:t>
            </a:r>
          </a:p>
          <a:p>
            <a:pPr marL="0" indent="0">
              <a:buNone/>
            </a:pPr>
            <a:r>
              <a:rPr lang="en-GB" sz="2400" dirty="0"/>
              <a:t>What is his average speed in mph?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839A85F-3AF1-46EB-90E8-B128E32DC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01102"/>
              </p:ext>
            </p:extLst>
          </p:nvPr>
        </p:nvGraphicFramePr>
        <p:xfrm>
          <a:off x="1523676" y="3070936"/>
          <a:ext cx="6903984" cy="60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3984">
                  <a:extLst>
                    <a:ext uri="{9D8B030D-6E8A-4147-A177-3AD203B41FA5}">
                      <a16:colId xmlns:a16="http://schemas.microsoft.com/office/drawing/2014/main" val="606504839"/>
                    </a:ext>
                  </a:extLst>
                </a:gridCol>
              </a:tblGrid>
              <a:tr h="60996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80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721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Bar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bus travels 105 miles in 1 and a half hours.</a:t>
            </a:r>
          </a:p>
          <a:p>
            <a:pPr marL="0" indent="0">
              <a:buNone/>
            </a:pPr>
            <a:r>
              <a:rPr lang="en-GB" sz="2400" dirty="0"/>
              <a:t>What is the average speed in mph?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839A85F-3AF1-46EB-90E8-B128E32DCC1E}"/>
              </a:ext>
            </a:extLst>
          </p:cNvPr>
          <p:cNvGraphicFramePr>
            <a:graphicFrameLocks noGrp="1"/>
          </p:cNvGraphicFramePr>
          <p:nvPr/>
        </p:nvGraphicFramePr>
        <p:xfrm>
          <a:off x="1523676" y="3070936"/>
          <a:ext cx="6903984" cy="60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3984">
                  <a:extLst>
                    <a:ext uri="{9D8B030D-6E8A-4147-A177-3AD203B41FA5}">
                      <a16:colId xmlns:a16="http://schemas.microsoft.com/office/drawing/2014/main" val="606504839"/>
                    </a:ext>
                  </a:extLst>
                </a:gridCol>
              </a:tblGrid>
              <a:tr h="60996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80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76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72529"/>
            <a:ext cx="9054495" cy="4268833"/>
          </a:xfrm>
        </p:spPr>
        <p:txBody>
          <a:bodyPr>
            <a:normAutofit/>
          </a:bodyPr>
          <a:lstStyle/>
          <a:p>
            <a:r>
              <a:rPr lang="en-GB" sz="2800" dirty="0"/>
              <a:t>The key is to understand that speed is a UNIT RATIO.</a:t>
            </a:r>
          </a:p>
          <a:p>
            <a:r>
              <a:rPr lang="en-GB" sz="2800" dirty="0"/>
              <a:t>The unit is the unit of time.</a:t>
            </a:r>
          </a:p>
          <a:p>
            <a:endParaRPr lang="en-GB" sz="2800" dirty="0"/>
          </a:p>
          <a:p>
            <a:r>
              <a:rPr lang="en-GB" sz="2800" dirty="0"/>
              <a:t>E.g. We write:</a:t>
            </a:r>
          </a:p>
          <a:p>
            <a:pPr lvl="1"/>
            <a:r>
              <a:rPr lang="en-GB" sz="2400" dirty="0"/>
              <a:t>20mph as 20 miles :1 hour</a:t>
            </a:r>
          </a:p>
          <a:p>
            <a:pPr lvl="1"/>
            <a:r>
              <a:rPr lang="en-GB" sz="2400" dirty="0"/>
              <a:t>50km/hour as 50km : 1 hour</a:t>
            </a:r>
          </a:p>
          <a:p>
            <a:pPr lvl="1"/>
            <a:r>
              <a:rPr lang="en-GB" sz="2400" dirty="0"/>
              <a:t>4m/s as 4m : 1 second</a:t>
            </a:r>
          </a:p>
          <a:p>
            <a:pPr lvl="1"/>
            <a:r>
              <a:rPr lang="en-GB" sz="2400" dirty="0"/>
              <a:t>1 mile/min	as 1 mile : 1 minute</a:t>
            </a:r>
          </a:p>
        </p:txBody>
      </p:sp>
    </p:spTree>
    <p:extLst>
      <p:ext uri="{BB962C8B-B14F-4D97-AF65-F5344CB8AC3E}">
        <p14:creationId xmlns:p14="http://schemas.microsoft.com/office/powerpoint/2010/main" val="2951324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72529"/>
            <a:ext cx="9054495" cy="4268833"/>
          </a:xfrm>
        </p:spPr>
        <p:txBody>
          <a:bodyPr>
            <a:normAutofit/>
          </a:bodyPr>
          <a:lstStyle/>
          <a:p>
            <a:r>
              <a:rPr lang="en-GB" sz="2800" dirty="0"/>
              <a:t>Get students to PLAY with it first…</a:t>
            </a:r>
          </a:p>
          <a:p>
            <a:r>
              <a:rPr lang="en-GB" sz="2800" dirty="0"/>
              <a:t>What else is true?</a:t>
            </a:r>
            <a:endParaRPr lang="en-GB" sz="2400" dirty="0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7BFD8EF9-13BA-4044-BBC6-C8581B8C4B2B}"/>
              </a:ext>
            </a:extLst>
          </p:cNvPr>
          <p:cNvSpPr/>
          <p:nvPr/>
        </p:nvSpPr>
        <p:spPr>
          <a:xfrm>
            <a:off x="4144735" y="3906945"/>
            <a:ext cx="2792186" cy="1583871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20mph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7410D5B-58B8-4466-89F4-B8D106C8CC19}"/>
              </a:ext>
            </a:extLst>
          </p:cNvPr>
          <p:cNvCxnSpPr>
            <a:stCxn id="4" idx="3"/>
          </p:cNvCxnSpPr>
          <p:nvPr/>
        </p:nvCxnSpPr>
        <p:spPr>
          <a:xfrm flipH="1" flipV="1">
            <a:off x="5535386" y="3429000"/>
            <a:ext cx="5442" cy="5685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9E68E5-ECF2-4AB4-8C5B-294718F75733}"/>
              </a:ext>
            </a:extLst>
          </p:cNvPr>
          <p:cNvCxnSpPr>
            <a:cxnSpLocks/>
            <a:stCxn id="4" idx="0"/>
          </p:cNvCxnSpPr>
          <p:nvPr/>
        </p:nvCxnSpPr>
        <p:spPr>
          <a:xfrm>
            <a:off x="6934594" y="4698881"/>
            <a:ext cx="5602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B395F0-F23E-4D8A-A923-A11D3313C06E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5529944" y="5489129"/>
            <a:ext cx="10884" cy="566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F8B41C-F236-4A35-B0C9-9649E73BFCC3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586842" y="4698881"/>
            <a:ext cx="5665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963E2FD-5DA8-43E8-B9AC-C0DF9DFC7ACC}"/>
              </a:ext>
            </a:extLst>
          </p:cNvPr>
          <p:cNvCxnSpPr>
            <a:cxnSpLocks/>
          </p:cNvCxnSpPr>
          <p:nvPr/>
        </p:nvCxnSpPr>
        <p:spPr>
          <a:xfrm flipH="1" flipV="1">
            <a:off x="4423187" y="3641271"/>
            <a:ext cx="360221" cy="4052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6478453-D3B2-47FA-B33C-06026FF9A6BD}"/>
              </a:ext>
            </a:extLst>
          </p:cNvPr>
          <p:cNvCxnSpPr>
            <a:cxnSpLocks/>
          </p:cNvCxnSpPr>
          <p:nvPr/>
        </p:nvCxnSpPr>
        <p:spPr>
          <a:xfrm flipV="1">
            <a:off x="6562357" y="3606385"/>
            <a:ext cx="372237" cy="3703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A0FE540-BD71-44DE-B526-AC908B422AD9}"/>
              </a:ext>
            </a:extLst>
          </p:cNvPr>
          <p:cNvCxnSpPr>
            <a:cxnSpLocks/>
          </p:cNvCxnSpPr>
          <p:nvPr/>
        </p:nvCxnSpPr>
        <p:spPr>
          <a:xfrm>
            <a:off x="6448727" y="5243388"/>
            <a:ext cx="283420" cy="458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638E4EC-AAED-4418-BE3F-24F4EE7E286C}"/>
              </a:ext>
            </a:extLst>
          </p:cNvPr>
          <p:cNvCxnSpPr>
            <a:cxnSpLocks/>
          </p:cNvCxnSpPr>
          <p:nvPr/>
        </p:nvCxnSpPr>
        <p:spPr>
          <a:xfrm flipH="1">
            <a:off x="4337543" y="5350773"/>
            <a:ext cx="366146" cy="3893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757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Katie drives 80 miles in 2 hours.</a:t>
            </a:r>
          </a:p>
          <a:p>
            <a:pPr marL="0" indent="0">
              <a:buNone/>
            </a:pPr>
            <a:r>
              <a:rPr lang="en-GB" sz="2400" dirty="0"/>
              <a:t>What is her average speed in mph?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050D00B-3993-4A84-9496-A04C67A4D379}"/>
              </a:ext>
            </a:extLst>
          </p:cNvPr>
          <p:cNvGraphicFramePr>
            <a:graphicFrameLocks noGrp="1"/>
          </p:cNvGraphicFramePr>
          <p:nvPr/>
        </p:nvGraphicFramePr>
        <p:xfrm>
          <a:off x="677334" y="3093329"/>
          <a:ext cx="3078486" cy="236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3">
                  <a:extLst>
                    <a:ext uri="{9D8B030D-6E8A-4147-A177-3AD203B41FA5}">
                      <a16:colId xmlns:a16="http://schemas.microsoft.com/office/drawing/2014/main" val="891081511"/>
                    </a:ext>
                  </a:extLst>
                </a:gridCol>
                <a:gridCol w="1539243">
                  <a:extLst>
                    <a:ext uri="{9D8B030D-6E8A-4147-A177-3AD203B41FA5}">
                      <a16:colId xmlns:a16="http://schemas.microsoft.com/office/drawing/2014/main" val="1141664082"/>
                    </a:ext>
                  </a:extLst>
                </a:gridCol>
              </a:tblGrid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8674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465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870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–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John drives 60 miles in 40 minutes.</a:t>
            </a:r>
          </a:p>
          <a:p>
            <a:pPr marL="0" indent="0">
              <a:buNone/>
            </a:pPr>
            <a:r>
              <a:rPr lang="en-GB" sz="2400" dirty="0"/>
              <a:t>What is his average speed in mph?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83B70AA-FCA9-448D-9EAA-720B71773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919969"/>
              </p:ext>
            </p:extLst>
          </p:nvPr>
        </p:nvGraphicFramePr>
        <p:xfrm>
          <a:off x="677334" y="2913715"/>
          <a:ext cx="3078486" cy="3548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3">
                  <a:extLst>
                    <a:ext uri="{9D8B030D-6E8A-4147-A177-3AD203B41FA5}">
                      <a16:colId xmlns:a16="http://schemas.microsoft.com/office/drawing/2014/main" val="891081511"/>
                    </a:ext>
                  </a:extLst>
                </a:gridCol>
                <a:gridCol w="1539243">
                  <a:extLst>
                    <a:ext uri="{9D8B030D-6E8A-4147-A177-3AD203B41FA5}">
                      <a16:colId xmlns:a16="http://schemas.microsoft.com/office/drawing/2014/main" val="1141664082"/>
                    </a:ext>
                  </a:extLst>
                </a:gridCol>
              </a:tblGrid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8674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465001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984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00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bus travels 105 miles in 1 and a half hours.</a:t>
            </a:r>
          </a:p>
          <a:p>
            <a:pPr marL="0" indent="0">
              <a:buNone/>
            </a:pPr>
            <a:r>
              <a:rPr lang="en-GB" sz="2400" dirty="0"/>
              <a:t>What is the average speed in mph?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048097E-73D2-4062-81BD-F1D51D4E0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305111"/>
              </p:ext>
            </p:extLst>
          </p:nvPr>
        </p:nvGraphicFramePr>
        <p:xfrm>
          <a:off x="677334" y="2962700"/>
          <a:ext cx="3078486" cy="3548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3">
                  <a:extLst>
                    <a:ext uri="{9D8B030D-6E8A-4147-A177-3AD203B41FA5}">
                      <a16:colId xmlns:a16="http://schemas.microsoft.com/office/drawing/2014/main" val="891081511"/>
                    </a:ext>
                  </a:extLst>
                </a:gridCol>
                <a:gridCol w="1539243">
                  <a:extLst>
                    <a:ext uri="{9D8B030D-6E8A-4147-A177-3AD203B41FA5}">
                      <a16:colId xmlns:a16="http://schemas.microsoft.com/office/drawing/2014/main" val="1141664082"/>
                    </a:ext>
                  </a:extLst>
                </a:gridCol>
              </a:tblGrid>
              <a:tr h="118294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8674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465001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984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8515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taxi travels at 45mph.</a:t>
            </a:r>
          </a:p>
          <a:p>
            <a:pPr marL="0" indent="0">
              <a:buNone/>
            </a:pPr>
            <a:r>
              <a:rPr lang="en-GB" sz="2400" dirty="0"/>
              <a:t>How far does it travel in 2 hours?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How far does it travel in 40 minutes?</a:t>
            </a:r>
          </a:p>
        </p:txBody>
      </p:sp>
    </p:spTree>
    <p:extLst>
      <p:ext uri="{BB962C8B-B14F-4D97-AF65-F5344CB8AC3E}">
        <p14:creationId xmlns:p14="http://schemas.microsoft.com/office/powerpoint/2010/main" val="2259243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taxi travels at 45mph.</a:t>
            </a:r>
          </a:p>
          <a:p>
            <a:pPr marL="0" indent="0">
              <a:buNone/>
            </a:pPr>
            <a:r>
              <a:rPr lang="en-GB" sz="2400" dirty="0"/>
              <a:t>How long will it take to travel 15 miles?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How long will it take to travel 70 miles?</a:t>
            </a:r>
          </a:p>
        </p:txBody>
      </p:sp>
    </p:spTree>
    <p:extLst>
      <p:ext uri="{BB962C8B-B14F-4D97-AF65-F5344CB8AC3E}">
        <p14:creationId xmlns:p14="http://schemas.microsoft.com/office/powerpoint/2010/main" val="3757230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Unit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72529"/>
            <a:ext cx="9054495" cy="4268833"/>
          </a:xfrm>
        </p:spPr>
        <p:txBody>
          <a:bodyPr>
            <a:normAutofit/>
          </a:bodyPr>
          <a:lstStyle/>
          <a:p>
            <a:r>
              <a:rPr lang="en-GB" sz="2800" dirty="0"/>
              <a:t>Get students to PLAY with it first…</a:t>
            </a:r>
          </a:p>
          <a:p>
            <a:r>
              <a:rPr lang="en-GB" sz="2800" dirty="0"/>
              <a:t>What else is true?</a:t>
            </a:r>
            <a:endParaRPr lang="en-GB" sz="2400" dirty="0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7BFD8EF9-13BA-4044-BBC6-C8581B8C4B2B}"/>
              </a:ext>
            </a:extLst>
          </p:cNvPr>
          <p:cNvSpPr/>
          <p:nvPr/>
        </p:nvSpPr>
        <p:spPr>
          <a:xfrm>
            <a:off x="4144735" y="3906945"/>
            <a:ext cx="2792186" cy="1583871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5m/sec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7410D5B-58B8-4466-89F4-B8D106C8CC19}"/>
              </a:ext>
            </a:extLst>
          </p:cNvPr>
          <p:cNvCxnSpPr>
            <a:stCxn id="4" idx="3"/>
          </p:cNvCxnSpPr>
          <p:nvPr/>
        </p:nvCxnSpPr>
        <p:spPr>
          <a:xfrm flipH="1" flipV="1">
            <a:off x="5535386" y="3429000"/>
            <a:ext cx="5442" cy="5685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9E68E5-ECF2-4AB4-8C5B-294718F75733}"/>
              </a:ext>
            </a:extLst>
          </p:cNvPr>
          <p:cNvCxnSpPr>
            <a:cxnSpLocks/>
            <a:stCxn id="4" idx="0"/>
          </p:cNvCxnSpPr>
          <p:nvPr/>
        </p:nvCxnSpPr>
        <p:spPr>
          <a:xfrm>
            <a:off x="6934594" y="4698881"/>
            <a:ext cx="5602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B395F0-F23E-4D8A-A923-A11D3313C06E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5529944" y="5489129"/>
            <a:ext cx="10884" cy="566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F8B41C-F236-4A35-B0C9-9649E73BFCC3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586842" y="4698881"/>
            <a:ext cx="5665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963E2FD-5DA8-43E8-B9AC-C0DF9DFC7ACC}"/>
              </a:ext>
            </a:extLst>
          </p:cNvPr>
          <p:cNvCxnSpPr>
            <a:cxnSpLocks/>
          </p:cNvCxnSpPr>
          <p:nvPr/>
        </p:nvCxnSpPr>
        <p:spPr>
          <a:xfrm flipH="1" flipV="1">
            <a:off x="4423187" y="3641271"/>
            <a:ext cx="360221" cy="4052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6478453-D3B2-47FA-B33C-06026FF9A6BD}"/>
              </a:ext>
            </a:extLst>
          </p:cNvPr>
          <p:cNvCxnSpPr>
            <a:cxnSpLocks/>
          </p:cNvCxnSpPr>
          <p:nvPr/>
        </p:nvCxnSpPr>
        <p:spPr>
          <a:xfrm flipV="1">
            <a:off x="6562357" y="3606385"/>
            <a:ext cx="372237" cy="3703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A0FE540-BD71-44DE-B526-AC908B422AD9}"/>
              </a:ext>
            </a:extLst>
          </p:cNvPr>
          <p:cNvCxnSpPr>
            <a:cxnSpLocks/>
          </p:cNvCxnSpPr>
          <p:nvPr/>
        </p:nvCxnSpPr>
        <p:spPr>
          <a:xfrm>
            <a:off x="6448727" y="5243388"/>
            <a:ext cx="283420" cy="458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638E4EC-AAED-4418-BE3F-24F4EE7E286C}"/>
              </a:ext>
            </a:extLst>
          </p:cNvPr>
          <p:cNvCxnSpPr>
            <a:cxnSpLocks/>
          </p:cNvCxnSpPr>
          <p:nvPr/>
        </p:nvCxnSpPr>
        <p:spPr>
          <a:xfrm flipH="1">
            <a:off x="4337543" y="5350773"/>
            <a:ext cx="366146" cy="3893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465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Write 15m/s in kilometres per hour</a:t>
            </a:r>
          </a:p>
        </p:txBody>
      </p:sp>
    </p:spTree>
    <p:extLst>
      <p:ext uri="{BB962C8B-B14F-4D97-AF65-F5344CB8AC3E}">
        <p14:creationId xmlns:p14="http://schemas.microsoft.com/office/powerpoint/2010/main" val="3342619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Write 360km/h in metres per second</a:t>
            </a:r>
          </a:p>
        </p:txBody>
      </p:sp>
    </p:spTree>
    <p:extLst>
      <p:ext uri="{BB962C8B-B14F-4D97-AF65-F5344CB8AC3E}">
        <p14:creationId xmlns:p14="http://schemas.microsoft.com/office/powerpoint/2010/main" val="857379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7A60CA-AA68-4EB0-9EB3-2F5102B3D7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94944"/>
                <a:ext cx="8596668" cy="426883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400" dirty="0"/>
                  <a:t>Given that 5 miles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/>
                  <a:t> 8km;</a:t>
                </a:r>
              </a:p>
              <a:p>
                <a:pPr marL="0" indent="0">
                  <a:buNone/>
                </a:pPr>
                <a:r>
                  <a:rPr lang="en-GB" sz="2400" dirty="0"/>
                  <a:t>Write 40km/hour in mph.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/>
                  <a:t>Write 90mph in metres per second.</a:t>
                </a:r>
              </a:p>
              <a:p>
                <a:pPr marL="0" indent="0">
                  <a:buNone/>
                </a:pPr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7A60CA-AA68-4EB0-9EB3-2F5102B3D7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94944"/>
                <a:ext cx="8596668" cy="4268833"/>
              </a:xfrm>
              <a:blipFill>
                <a:blip r:embed="rId3"/>
                <a:stretch>
                  <a:fillRect l="-1064" t="-11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1631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Density &amp;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3300"/>
            <a:ext cx="8596668" cy="4268833"/>
          </a:xfrm>
        </p:spPr>
        <p:txBody>
          <a:bodyPr>
            <a:normAutofit/>
          </a:bodyPr>
          <a:lstStyle/>
          <a:p>
            <a:r>
              <a:rPr lang="en-GB" sz="2400" dirty="0"/>
              <a:t>Pressure:</a:t>
            </a:r>
            <a:br>
              <a:rPr lang="en-GB" sz="2400" dirty="0"/>
            </a:br>
            <a:r>
              <a:rPr lang="en-GB" sz="2400" dirty="0"/>
              <a:t>An object is placed on the ground and exerts a force of 3000N on an area of 4m²</a:t>
            </a:r>
            <a:br>
              <a:rPr lang="en-GB" sz="2400" dirty="0"/>
            </a:br>
            <a:r>
              <a:rPr lang="en-GB" sz="2400" dirty="0"/>
              <a:t>What is the pressure in N/m</a:t>
            </a:r>
            <a:r>
              <a:rPr lang="en-GB" sz="2400" baseline="30000" dirty="0"/>
              <a:t>2</a:t>
            </a:r>
            <a:r>
              <a:rPr lang="en-GB" sz="2400" dirty="0"/>
              <a:t>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	</a:t>
            </a:r>
          </a:p>
          <a:p>
            <a:pPr marL="0" indent="0">
              <a:buNone/>
            </a:pPr>
            <a:r>
              <a:rPr lang="en-GB" sz="2400" dirty="0"/>
              <a:t>	What is the pressure in N/cm</a:t>
            </a:r>
            <a:r>
              <a:rPr lang="en-GB" sz="2400" baseline="30000" dirty="0"/>
              <a:t>2</a:t>
            </a:r>
            <a:r>
              <a:rPr lang="en-GB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11867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Density &amp;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94583"/>
            <a:ext cx="8596668" cy="4268833"/>
          </a:xfrm>
        </p:spPr>
        <p:txBody>
          <a:bodyPr>
            <a:normAutofit/>
          </a:bodyPr>
          <a:lstStyle/>
          <a:p>
            <a:r>
              <a:rPr lang="en-GB" sz="2400" dirty="0"/>
              <a:t>Density:</a:t>
            </a:r>
            <a:br>
              <a:rPr lang="en-GB" sz="2400" dirty="0"/>
            </a:br>
            <a:r>
              <a:rPr lang="en-GB" sz="2400" dirty="0"/>
              <a:t>A piece of wood has a mass of 7g and a volume of 10cm³</a:t>
            </a:r>
            <a:br>
              <a:rPr lang="en-GB" sz="2400" dirty="0"/>
            </a:br>
            <a:r>
              <a:rPr lang="en-GB" sz="2400" dirty="0"/>
              <a:t>What is the density in g/cm</a:t>
            </a:r>
            <a:r>
              <a:rPr lang="en-GB" sz="2400" baseline="30000" dirty="0"/>
              <a:t>3</a:t>
            </a:r>
            <a:r>
              <a:rPr lang="en-GB" sz="2400" dirty="0"/>
              <a:t>? </a:t>
            </a:r>
            <a:br>
              <a:rPr lang="en-GB" sz="2400" dirty="0"/>
            </a:b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	What is the density in kg/m</a:t>
            </a:r>
            <a:r>
              <a:rPr lang="en-GB" sz="2400" baseline="30000" dirty="0"/>
              <a:t>3</a:t>
            </a:r>
            <a:r>
              <a:rPr lang="en-GB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97615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40A4-E566-47FC-82AB-5D465326B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E7E96-60CC-4D6F-9955-335BCBC28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r>
              <a:rPr lang="en-GB" sz="2400" dirty="0"/>
              <a:t>Unit conversions</a:t>
            </a:r>
          </a:p>
          <a:p>
            <a:r>
              <a:rPr lang="en-GB" sz="2400" dirty="0"/>
              <a:t>Gradient</a:t>
            </a:r>
          </a:p>
          <a:p>
            <a:r>
              <a:rPr lang="en-GB" sz="2400" dirty="0"/>
              <a:t>Best buys</a:t>
            </a:r>
          </a:p>
          <a:p>
            <a:r>
              <a:rPr lang="en-GB" sz="2400" dirty="0"/>
              <a:t>Similarity in 2D &amp; 3D</a:t>
            </a:r>
          </a:p>
          <a:p>
            <a:pPr lvl="1"/>
            <a:r>
              <a:rPr lang="en-GB" dirty="0"/>
              <a:t>‘LAV’ tables</a:t>
            </a:r>
          </a:p>
        </p:txBody>
      </p:sp>
    </p:spTree>
    <p:extLst>
      <p:ext uri="{BB962C8B-B14F-4D97-AF65-F5344CB8AC3E}">
        <p14:creationId xmlns:p14="http://schemas.microsoft.com/office/powerpoint/2010/main" val="3974616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E5B68-3AA3-40F6-988A-95A964C1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F3ABD-FEA9-4151-8A42-8C2F63ACA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039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F25E-B633-4D06-B7F1-7F3032476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095" y="1956872"/>
            <a:ext cx="7766936" cy="1646302"/>
          </a:xfrm>
        </p:spPr>
        <p:txBody>
          <a:bodyPr/>
          <a:lstStyle/>
          <a:p>
            <a:r>
              <a:rPr lang="en-GB" b="1" dirty="0"/>
              <a:t>Teaching Compound Measures using </a:t>
            </a:r>
            <a:br>
              <a:rPr lang="en-GB" b="1" dirty="0"/>
            </a:br>
            <a:r>
              <a:rPr lang="en-GB" b="1" dirty="0"/>
              <a:t>Ratio &amp; Proportion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8F168-D1F0-4786-AE5C-EE16EB2ED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095" y="3603171"/>
            <a:ext cx="7766936" cy="2392170"/>
          </a:xfrm>
        </p:spPr>
        <p:txBody>
          <a:bodyPr>
            <a:normAutofit/>
          </a:bodyPr>
          <a:lstStyle/>
          <a:p>
            <a:r>
              <a:rPr lang="en-GB" sz="2400" b="1" dirty="0"/>
              <a:t>Kathryn Darwin</a:t>
            </a:r>
          </a:p>
          <a:p>
            <a:r>
              <a:rPr lang="en-GB" dirty="0"/>
              <a:t>Deputy Subject Leader – Maths</a:t>
            </a:r>
          </a:p>
          <a:p>
            <a:r>
              <a:rPr lang="en-GB" dirty="0"/>
              <a:t>Manor Croft Academy, Dewsbury</a:t>
            </a:r>
          </a:p>
          <a:p>
            <a:r>
              <a:rPr lang="en-GB" dirty="0"/>
              <a:t>darwink@manorcroft.org.uk</a:t>
            </a:r>
          </a:p>
          <a:p>
            <a:r>
              <a:rPr lang="en-GB" dirty="0"/>
              <a:t>@Arithmaticks</a:t>
            </a:r>
          </a:p>
        </p:txBody>
      </p:sp>
      <p:pic>
        <p:nvPicPr>
          <p:cNvPr id="5" name="Graphic 4" descr="Envelope">
            <a:extLst>
              <a:ext uri="{FF2B5EF4-FFF2-40B4-BE49-F238E27FC236}">
                <a16:creationId xmlns:a16="http://schemas.microsoft.com/office/drawing/2014/main" id="{738143FF-5FC0-437D-9251-FEF9D08B0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4571" y="4821302"/>
            <a:ext cx="341085" cy="34108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D72E92C-E95B-421E-9662-193A9CDA4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230240" y="5162387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6340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207</TotalTime>
  <Words>754</Words>
  <Application>Microsoft Office PowerPoint</Application>
  <PresentationFormat>Widescreen</PresentationFormat>
  <Paragraphs>153</Paragraphs>
  <Slides>25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Trebuchet MS</vt:lpstr>
      <vt:lpstr>Wingdings 3</vt:lpstr>
      <vt:lpstr>Facet</vt:lpstr>
      <vt:lpstr>Teaching Compound Measures using  Ratio &amp; Proportion</vt:lpstr>
      <vt:lpstr>Session Outline</vt:lpstr>
      <vt:lpstr>The Problem with Triangles</vt:lpstr>
      <vt:lpstr>The Problem with Triangles</vt:lpstr>
      <vt:lpstr>The problem with the concept…</vt:lpstr>
      <vt:lpstr>Speed Calculations  - Prerequisites</vt:lpstr>
      <vt:lpstr>Speed Calculations  - Bar Models</vt:lpstr>
      <vt:lpstr>Speed Calculations  - Bar Models</vt:lpstr>
      <vt:lpstr>Speed Calculations  - Bar Models</vt:lpstr>
      <vt:lpstr>Speed Calculations  - Ratio (Tables)</vt:lpstr>
      <vt:lpstr>Speed Calculations  - Ratio (Tables)</vt:lpstr>
      <vt:lpstr>Speed Calculations  - Ratio (Tables)</vt:lpstr>
      <vt:lpstr>Speed Calculations – Ratio (Tables)</vt:lpstr>
      <vt:lpstr>Speed Calculations  - Ratio (Tables)</vt:lpstr>
      <vt:lpstr>Speed Calculations  - Ratio (Tables)</vt:lpstr>
      <vt:lpstr>Speed Calculations  - Ratio (Tables)</vt:lpstr>
      <vt:lpstr>Speed Calculations  - Unit Changes</vt:lpstr>
      <vt:lpstr>Speed Calculations  - Ratio (Tables)</vt:lpstr>
      <vt:lpstr>Speed Calculations  - Ratio (Tables)</vt:lpstr>
      <vt:lpstr>Speed Calculations  - Ratio (Tables)</vt:lpstr>
      <vt:lpstr>Density &amp; Pressure</vt:lpstr>
      <vt:lpstr>Density &amp; Pressure</vt:lpstr>
      <vt:lpstr>Other Topics</vt:lpstr>
      <vt:lpstr>Questions?</vt:lpstr>
      <vt:lpstr>Teaching Compound Measures using  Ratio &amp; Proportion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 Darwin</dc:creator>
  <cp:lastModifiedBy>Kathryn Darwin</cp:lastModifiedBy>
  <cp:revision>10</cp:revision>
  <cp:lastPrinted>2020-10-01T19:38:42Z</cp:lastPrinted>
  <dcterms:created xsi:type="dcterms:W3CDTF">2020-10-01T17:19:52Z</dcterms:created>
  <dcterms:modified xsi:type="dcterms:W3CDTF">2020-10-03T08:19:35Z</dcterms:modified>
</cp:coreProperties>
</file>