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3"/>
  </p:notesMasterIdLst>
  <p:sldIdLst>
    <p:sldId id="256" r:id="rId2"/>
    <p:sldId id="259" r:id="rId3"/>
    <p:sldId id="264" r:id="rId4"/>
    <p:sldId id="257" r:id="rId5"/>
    <p:sldId id="258" r:id="rId6"/>
    <p:sldId id="260" r:id="rId7"/>
    <p:sldId id="261" r:id="rId8"/>
    <p:sldId id="265" r:id="rId9"/>
    <p:sldId id="263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1286C-386A-4EF8-8812-7D646F77C43F}" v="9" dt="2022-04-30T10:20:10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Darwin" userId="96754ef9-2685-4dfe-bdf5-358191ad1b4b" providerId="ADAL" clId="{BE41286C-386A-4EF8-8812-7D646F77C43F}"/>
    <pc:docChg chg="addSld modSld">
      <pc:chgData name="Kathryn Darwin" userId="96754ef9-2685-4dfe-bdf5-358191ad1b4b" providerId="ADAL" clId="{BE41286C-386A-4EF8-8812-7D646F77C43F}" dt="2022-04-30T10:20:10.420" v="8" actId="14100"/>
      <pc:docMkLst>
        <pc:docMk/>
      </pc:docMkLst>
      <pc:sldChg chg="modAnim">
        <pc:chgData name="Kathryn Darwin" userId="96754ef9-2685-4dfe-bdf5-358191ad1b4b" providerId="ADAL" clId="{BE41286C-386A-4EF8-8812-7D646F77C43F}" dt="2022-04-30T10:06:52.664" v="6"/>
        <pc:sldMkLst>
          <pc:docMk/>
          <pc:sldMk cId="3878466523" sldId="262"/>
        </pc:sldMkLst>
      </pc:sldChg>
      <pc:sldChg chg="modAnim">
        <pc:chgData name="Kathryn Darwin" userId="96754ef9-2685-4dfe-bdf5-358191ad1b4b" providerId="ADAL" clId="{BE41286C-386A-4EF8-8812-7D646F77C43F}" dt="2022-04-30T10:06:36.665" v="2"/>
        <pc:sldMkLst>
          <pc:docMk/>
          <pc:sldMk cId="543486603" sldId="263"/>
        </pc:sldMkLst>
      </pc:sldChg>
      <pc:sldChg chg="modSp mod">
        <pc:chgData name="Kathryn Darwin" userId="96754ef9-2685-4dfe-bdf5-358191ad1b4b" providerId="ADAL" clId="{BE41286C-386A-4EF8-8812-7D646F77C43F}" dt="2022-04-30T10:20:10.420" v="8" actId="14100"/>
        <pc:sldMkLst>
          <pc:docMk/>
          <pc:sldMk cId="1522430264" sldId="264"/>
        </pc:sldMkLst>
        <pc:spChg chg="mod">
          <ac:chgData name="Kathryn Darwin" userId="96754ef9-2685-4dfe-bdf5-358191ad1b4b" providerId="ADAL" clId="{BE41286C-386A-4EF8-8812-7D646F77C43F}" dt="2022-04-30T10:20:10.420" v="8" actId="14100"/>
          <ac:spMkLst>
            <pc:docMk/>
            <pc:sldMk cId="1522430264" sldId="264"/>
            <ac:spMk id="11" creationId="{E991294C-2623-4772-BB79-40F0B739C73C}"/>
          </ac:spMkLst>
        </pc:spChg>
      </pc:sldChg>
      <pc:sldChg chg="delSp add setBg delDesignElem">
        <pc:chgData name="Kathryn Darwin" userId="96754ef9-2685-4dfe-bdf5-358191ad1b4b" providerId="ADAL" clId="{BE41286C-386A-4EF8-8812-7D646F77C43F}" dt="2022-04-30T09:51:18.420" v="1"/>
        <pc:sldMkLst>
          <pc:docMk/>
          <pc:sldMk cId="596376275" sldId="266"/>
        </pc:sldMkLst>
        <pc:spChg chg="del">
          <ac:chgData name="Kathryn Darwin" userId="96754ef9-2685-4dfe-bdf5-358191ad1b4b" providerId="ADAL" clId="{BE41286C-386A-4EF8-8812-7D646F77C43F}" dt="2022-04-30T09:51:18.420" v="1"/>
          <ac:spMkLst>
            <pc:docMk/>
            <pc:sldMk cId="596376275" sldId="266"/>
            <ac:spMk id="9" creationId="{4EFE82FE-7465-AE46-88DF-34D347E83B84}"/>
          </ac:spMkLst>
        </pc:spChg>
        <pc:grpChg chg="del">
          <ac:chgData name="Kathryn Darwin" userId="96754ef9-2685-4dfe-bdf5-358191ad1b4b" providerId="ADAL" clId="{BE41286C-386A-4EF8-8812-7D646F77C43F}" dt="2022-04-30T09:51:18.420" v="1"/>
          <ac:grpSpMkLst>
            <pc:docMk/>
            <pc:sldMk cId="596376275" sldId="266"/>
            <ac:grpSpMk id="11" creationId="{66F2B51C-9578-EB41-A17E-FFF9D491ADA0}"/>
          </ac:grpSpMkLst>
        </pc:grpChg>
        <pc:cxnChg chg="del">
          <ac:chgData name="Kathryn Darwin" userId="96754ef9-2685-4dfe-bdf5-358191ad1b4b" providerId="ADAL" clId="{BE41286C-386A-4EF8-8812-7D646F77C43F}" dt="2022-04-30T09:51:18.420" v="1"/>
          <ac:cxnSpMkLst>
            <pc:docMk/>
            <pc:sldMk cId="596376275" sldId="266"/>
            <ac:cxnSpMk id="20" creationId="{EEA70831-9A8D-3B4D-8EA5-EE32F93E94E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AA1D5-086B-42E5-BC70-6CEC8C661169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571BE-442C-47B1-BB82-252C48EB60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280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First things first… what is learning?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113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Effective teaching been distilled in lots of ways… but </a:t>
            </a:r>
            <a:r>
              <a:rPr lang="en-GB" err="1"/>
              <a:t>Rosenshine</a:t>
            </a:r>
            <a:r>
              <a:rPr lang="en-GB"/>
              <a:t> is my favourite, simple but effective. </a:t>
            </a:r>
          </a:p>
          <a:p>
            <a:r>
              <a:rPr lang="en-GB"/>
              <a:t>Tom Sherrington’s reworking puts Sequencing ideas at the centre.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093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Lesson planning is a crucial learning point in your PGCE </a:t>
            </a:r>
          </a:p>
          <a:p>
            <a:r>
              <a:rPr lang="en-GB"/>
              <a:t>Your role in the classroom starts at the top – what are you doing? and gradually you become a concept/skill builder</a:t>
            </a:r>
          </a:p>
          <a:p>
            <a:r>
              <a:rPr lang="en-GB"/>
              <a:t>ECF accelerates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383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https://teacherhead.com/2021/07/12/poor-proxies-for-learning-powerful-insights-from-prof-coe/#:~:text=Poor%20Proxies%20is%20a%20powerful,the%20learning%20you're%20seeking.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672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https://teacherhead.com/2021/07/12/poor-proxies-for-learning-powerful-insights-from-prof-coe/#:~:text=Poor%20Proxies%20is%20a%20powerful,the%20learning%20you're%20seeking.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006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https://teacherhead.com/2021/07/12/poor-proxies-for-learning-powerful-insights-from-prof-coe/#:~:text=Poor%20Proxies%20is%20a%20powerful,the%20learning%20you're%20seeking.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541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Mark McCourt changed my thinking on what a unit of learning is… I cannot possibly put everything about fractions into an hour, or even split into neat 1 hour chunks. </a:t>
            </a:r>
          </a:p>
          <a:p>
            <a:r>
              <a:rPr lang="en-GB"/>
              <a:t>V Interesting thread: https://twitter.com/emathsuk/status/1087714961919479808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03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Move away from planning one hour… plan a suite of lessons</a:t>
            </a:r>
          </a:p>
          <a:p>
            <a:r>
              <a:rPr lang="en-GB"/>
              <a:t>Move from task manager or deliverer to concept builder.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198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Move away from planning one hour… plan a suite of lessons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71BE-442C-47B1-BB82-252C48EB60F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96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35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66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08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63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24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27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1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0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957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002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26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t.wikipedia.org/wiki/File:Twitter_bird_logo.pn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t.wikipedia.org/wiki/File:Twitter_bird_logo.pn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F2B51C-9578-EB41-A17E-FFF9D491A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4E9CAEA-4CF4-D249-8127-CD2FA2018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85">
              <a:extLst>
                <a:ext uri="{FF2B5EF4-FFF2-40B4-BE49-F238E27FC236}">
                  <a16:creationId xmlns:a16="http://schemas.microsoft.com/office/drawing/2014/main" id="{E51EDD93-C3A3-DF47-BCFC-43B049E3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86">
              <a:extLst>
                <a:ext uri="{FF2B5EF4-FFF2-40B4-BE49-F238E27FC236}">
                  <a16:creationId xmlns:a16="http://schemas.microsoft.com/office/drawing/2014/main" id="{D574DB0D-896A-D649-89B1-33753E1D46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87">
              <a:extLst>
                <a:ext uri="{FF2B5EF4-FFF2-40B4-BE49-F238E27FC236}">
                  <a16:creationId xmlns:a16="http://schemas.microsoft.com/office/drawing/2014/main" id="{62256DD9-FEA3-4A40-80D1-B33F0FF15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88">
              <a:extLst>
                <a:ext uri="{FF2B5EF4-FFF2-40B4-BE49-F238E27FC236}">
                  <a16:creationId xmlns:a16="http://schemas.microsoft.com/office/drawing/2014/main" id="{534E9839-EAD7-3C49-8D10-E4BFE0820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id="{DDFC3FA6-9BB5-A34E-9337-A2E9A1EED9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97">
              <a:extLst>
                <a:ext uri="{FF2B5EF4-FFF2-40B4-BE49-F238E27FC236}">
                  <a16:creationId xmlns:a16="http://schemas.microsoft.com/office/drawing/2014/main" id="{45000D9E-4AD7-5A4F-8E99-302F388C8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9C3699-24B2-4162-A238-AEEFAC969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9751" y="768334"/>
            <a:ext cx="6479629" cy="2866405"/>
          </a:xfrm>
        </p:spPr>
        <p:txBody>
          <a:bodyPr>
            <a:normAutofit/>
          </a:bodyPr>
          <a:lstStyle/>
          <a:p>
            <a:pPr algn="r"/>
            <a:r>
              <a:rPr lang="en-GB" b="0" i="0">
                <a:effectLst/>
                <a:latin typeface="TwitterChirp"/>
              </a:rPr>
              <a:t>“A lesson" is the wrong unit for learning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7B405-8A0C-4312-9F87-D26CA8A8A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9751" y="4283239"/>
            <a:ext cx="6479629" cy="1475177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Associate Lead Teacher – Maths</a:t>
            </a:r>
          </a:p>
          <a:p>
            <a:r>
              <a:rPr lang="en-GB"/>
              <a:t>Manor Croft Academy, Dewsbury</a:t>
            </a:r>
          </a:p>
          <a:p>
            <a:r>
              <a:rPr lang="en-GB"/>
              <a:t>        darwink@manorcroft.org.uk</a:t>
            </a:r>
          </a:p>
          <a:p>
            <a:r>
              <a:rPr lang="en-GB"/>
              <a:t>        @Arithmaticks</a:t>
            </a:r>
          </a:p>
        </p:txBody>
      </p:sp>
      <p:pic>
        <p:nvPicPr>
          <p:cNvPr id="4" name="Picture 3" descr="Coloured paper in a stack">
            <a:extLst>
              <a:ext uri="{FF2B5EF4-FFF2-40B4-BE49-F238E27FC236}">
                <a16:creationId xmlns:a16="http://schemas.microsoft.com/office/drawing/2014/main" id="{34EFF6D8-C307-4A57-3E28-C8E319B341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60" r="24119" b="-2"/>
          <a:stretch/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39752" y="6087110"/>
            <a:ext cx="688374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 descr="Envelope">
            <a:extLst>
              <a:ext uri="{FF2B5EF4-FFF2-40B4-BE49-F238E27FC236}">
                <a16:creationId xmlns:a16="http://schemas.microsoft.com/office/drawing/2014/main" id="{5CD072D3-EACD-430E-9277-041A0AB42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0508" y="5041736"/>
            <a:ext cx="341085" cy="341085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D427640D-6CE9-4E28-8C5E-B266D002EA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739750" y="5382821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68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/>
          </a:bodyPr>
          <a:lstStyle/>
          <a:p>
            <a:r>
              <a:rPr lang="en-GB"/>
              <a:t>What is Learning?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A771D9-D60B-44FA-90A7-DA34048DE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8" y="6011672"/>
            <a:ext cx="7335835" cy="8463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>
                <a:solidFill>
                  <a:schemeClr val="accent3"/>
                </a:solidFill>
              </a:rPr>
              <a:t>“Learning is a change in long term memory"</a:t>
            </a:r>
            <a:endParaRPr lang="en-US" b="1">
              <a:solidFill>
                <a:schemeClr val="accent3"/>
              </a:solidFill>
              <a:cs typeface="Calibri" panose="020F0502020204030204"/>
            </a:endParaRPr>
          </a:p>
          <a:p>
            <a:pPr marL="0" indent="0" algn="r">
              <a:buNone/>
            </a:pPr>
            <a:r>
              <a:rPr lang="en-GB" sz="1800">
                <a:solidFill>
                  <a:schemeClr val="accent3"/>
                </a:solidFill>
                <a:cs typeface="Calibri"/>
              </a:rPr>
              <a:t>Kirschner, </a:t>
            </a:r>
            <a:r>
              <a:rPr lang="en-GB" sz="1800" err="1">
                <a:solidFill>
                  <a:schemeClr val="accent3"/>
                </a:solidFill>
                <a:cs typeface="Calibri"/>
              </a:rPr>
              <a:t>Sweller</a:t>
            </a:r>
            <a:r>
              <a:rPr lang="en-GB" sz="1800">
                <a:solidFill>
                  <a:schemeClr val="accent3"/>
                </a:solidFill>
                <a:cs typeface="Calibri"/>
              </a:rPr>
              <a:t> and Clark (1998)</a:t>
            </a:r>
            <a:endParaRPr lang="en-GB" sz="1800" i="1">
              <a:solidFill>
                <a:schemeClr val="accent3"/>
              </a:solidFill>
              <a:cs typeface="Calibri"/>
            </a:endParaRPr>
          </a:p>
          <a:p>
            <a:pPr marL="0" indent="0">
              <a:buNone/>
            </a:pPr>
            <a:endParaRPr lang="en-GB">
              <a:solidFill>
                <a:schemeClr val="accent3"/>
              </a:solidFill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C678074-08E7-4F26-9814-87A7BD1C5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68" y="978330"/>
            <a:ext cx="7064394" cy="49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37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962FA-2653-4BE0-8E59-BBFD875F4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7" descr="Calendar&#10;&#10;Description automatically generated">
            <a:extLst>
              <a:ext uri="{FF2B5EF4-FFF2-40B4-BE49-F238E27FC236}">
                <a16:creationId xmlns:a16="http://schemas.microsoft.com/office/drawing/2014/main" id="{3EFCA5D1-DF13-4CDD-B5F9-1B6DA1269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633" y="-49797"/>
            <a:ext cx="4659994" cy="680709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C22FC1-B53A-4BBB-AB00-825DFBE5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245E4243-D586-4688-AF6F-8E61FAE3C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0706"/>
            <a:ext cx="4559876" cy="66565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91294C-2623-4772-BB79-40F0B739C73C}"/>
              </a:ext>
            </a:extLst>
          </p:cNvPr>
          <p:cNvSpPr/>
          <p:nvPr/>
        </p:nvSpPr>
        <p:spPr>
          <a:xfrm>
            <a:off x="4630633" y="3353748"/>
            <a:ext cx="4659994" cy="1659123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43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CD5A2-F47A-42F5-B669-C60DC15D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36398"/>
            <a:ext cx="7335835" cy="1268984"/>
          </a:xfrm>
        </p:spPr>
        <p:txBody>
          <a:bodyPr>
            <a:normAutofit fontScale="90000"/>
          </a:bodyPr>
          <a:lstStyle/>
          <a:p>
            <a:r>
              <a:rPr lang="en-GB"/>
              <a:t>The Role of the Teacher – </a:t>
            </a:r>
            <a:br>
              <a:rPr lang="en-GB"/>
            </a:br>
            <a:r>
              <a:rPr lang="en-GB"/>
              <a:t>Prof Sam Twiselton </a:t>
            </a:r>
            <a:br>
              <a:rPr lang="en-GB"/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7F276-83E1-4B45-B1B5-B0F8770B0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469571"/>
            <a:ext cx="9246507" cy="4617539"/>
          </a:xfrm>
        </p:spPr>
        <p:txBody>
          <a:bodyPr>
            <a:normAutofit lnSpcReduction="10000"/>
          </a:bodyPr>
          <a:lstStyle/>
          <a:p>
            <a:r>
              <a:rPr lang="en-GB" b="1"/>
              <a:t>Task Managers</a:t>
            </a:r>
          </a:p>
          <a:p>
            <a:pPr lvl="1"/>
            <a:r>
              <a:rPr lang="en-GB"/>
              <a:t>What am I doing? </a:t>
            </a:r>
          </a:p>
          <a:p>
            <a:pPr lvl="1"/>
            <a:r>
              <a:rPr lang="en-GB"/>
              <a:t>How can I keep students busy in this block of time?</a:t>
            </a:r>
          </a:p>
          <a:p>
            <a:r>
              <a:rPr lang="en-GB" b="1"/>
              <a:t>Curriculum Deliverers</a:t>
            </a:r>
          </a:p>
          <a:p>
            <a:pPr lvl="1"/>
            <a:r>
              <a:rPr lang="en-GB"/>
              <a:t>What have I “taught”? </a:t>
            </a:r>
          </a:p>
          <a:p>
            <a:pPr lvl="1"/>
            <a:r>
              <a:rPr lang="en-GB"/>
              <a:t>Have students remembered it?</a:t>
            </a:r>
          </a:p>
          <a:p>
            <a:pPr lvl="1"/>
            <a:r>
              <a:rPr lang="en-GB"/>
              <a:t>How do I teach this idea over time?</a:t>
            </a:r>
          </a:p>
          <a:p>
            <a:r>
              <a:rPr lang="en-GB" b="1"/>
              <a:t>Concept/Skill Builders</a:t>
            </a:r>
          </a:p>
          <a:p>
            <a:pPr lvl="1"/>
            <a:r>
              <a:rPr lang="en-GB"/>
              <a:t>What have students LEARNED? </a:t>
            </a:r>
          </a:p>
          <a:p>
            <a:pPr lvl="1"/>
            <a:r>
              <a:rPr lang="en-GB"/>
              <a:t>What are the students thinking about? </a:t>
            </a:r>
          </a:p>
          <a:p>
            <a:pPr lvl="1"/>
            <a:r>
              <a:rPr lang="en-GB"/>
              <a:t>How can I help students to make connections?</a:t>
            </a:r>
          </a:p>
        </p:txBody>
      </p:sp>
    </p:spTree>
    <p:extLst>
      <p:ext uri="{BB962C8B-B14F-4D97-AF65-F5344CB8AC3E}">
        <p14:creationId xmlns:p14="http://schemas.microsoft.com/office/powerpoint/2010/main" val="111740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 fontScale="90000"/>
          </a:bodyPr>
          <a:lstStyle/>
          <a:p>
            <a:r>
              <a:rPr lang="en-GB"/>
              <a:t>Poor Proxies For Learning – Prof Rob Coe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82ABA-E3F7-460B-872C-9E4FD95A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93" y="1601581"/>
            <a:ext cx="8464550" cy="4625621"/>
          </a:xfrm>
        </p:spPr>
        <p:txBody>
          <a:bodyPr>
            <a:normAutofit fontScale="92500"/>
          </a:bodyPr>
          <a:lstStyle/>
          <a:p>
            <a:r>
              <a:rPr lang="en-GB"/>
              <a:t>Students are busy: lots of work is done (especially written)</a:t>
            </a:r>
          </a:p>
          <a:p>
            <a:r>
              <a:rPr lang="en-GB"/>
              <a:t>Students are engaged, interested and motivated</a:t>
            </a:r>
          </a:p>
          <a:p>
            <a:r>
              <a:rPr lang="en-GB"/>
              <a:t>Students are getting attention: feedback, explanations</a:t>
            </a:r>
          </a:p>
          <a:p>
            <a:r>
              <a:rPr lang="en-GB"/>
              <a:t>Classroom is ordered, calm, under control</a:t>
            </a:r>
          </a:p>
          <a:p>
            <a:r>
              <a:rPr lang="en-GB"/>
              <a:t>Curriculum has been 'covered' (i.e. presented to students) </a:t>
            </a:r>
          </a:p>
          <a:p>
            <a:r>
              <a:rPr lang="en-GB"/>
              <a:t>(Some) students have supplied correct answers, even if they:</a:t>
            </a:r>
          </a:p>
          <a:p>
            <a:pPr lvl="1"/>
            <a:r>
              <a:rPr lang="en-GB" sz="2200"/>
              <a:t>have not really understood them</a:t>
            </a:r>
          </a:p>
          <a:p>
            <a:pPr lvl="1"/>
            <a:r>
              <a:rPr lang="en-GB" sz="2200"/>
              <a:t>could not reproduce them independently </a:t>
            </a:r>
          </a:p>
          <a:p>
            <a:pPr lvl="1"/>
            <a:r>
              <a:rPr lang="en-GB" sz="2200"/>
              <a:t>will have forgotten by next week (tomorrow?)</a:t>
            </a:r>
          </a:p>
          <a:p>
            <a:pPr lvl="1"/>
            <a:r>
              <a:rPr lang="en-GB" sz="2200"/>
              <a:t>already know it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3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/>
          </a:bodyPr>
          <a:lstStyle/>
          <a:p>
            <a:r>
              <a:rPr lang="en-GB"/>
              <a:t>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82ABA-E3F7-460B-872C-9E4FD95A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91" y="865414"/>
            <a:ext cx="8578851" cy="5388428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GB"/>
              <a:t>Small steps are easier to take.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b="1"/>
              <a:t>Focusing on one key point each lesson</a:t>
            </a:r>
            <a:r>
              <a:rPr lang="en-GB"/>
              <a:t> allows for deep and sustainable learning.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/>
              <a:t>Certain images, techniques and concepts are </a:t>
            </a:r>
            <a:r>
              <a:rPr lang="en-GB" b="1"/>
              <a:t>important pre-cursors</a:t>
            </a:r>
            <a:r>
              <a:rPr lang="en-GB"/>
              <a:t> to later ideas. Getting the sequencing of these right is an important skill in planning and teaching for mastery.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/>
              <a:t>When introducing new ideas, it is important to make connections with earlier ones that have already been understood.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/>
              <a:t>When something has been deeply understood and mastered, it can and should be </a:t>
            </a:r>
            <a:r>
              <a:rPr lang="en-GB" b="1"/>
              <a:t>used in the next steps of learning</a:t>
            </a:r>
            <a:r>
              <a:rPr lang="en-GB"/>
              <a:t>.</a:t>
            </a:r>
          </a:p>
        </p:txBody>
      </p:sp>
      <p:pic>
        <p:nvPicPr>
          <p:cNvPr id="5" name="Picture 2" descr="Maths Hubs | NCETM">
            <a:extLst>
              <a:ext uri="{FF2B5EF4-FFF2-40B4-BE49-F238E27FC236}">
                <a16:creationId xmlns:a16="http://schemas.microsoft.com/office/drawing/2014/main" id="{A237C36D-86B8-439E-A569-C70E6BB1D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272" y="6253842"/>
            <a:ext cx="2450646" cy="56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7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/>
          </a:bodyPr>
          <a:lstStyle/>
          <a:p>
            <a:r>
              <a:rPr lang="en-GB"/>
              <a:t>Coherence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C14468-AE0C-4240-8BF0-C1F03CC1D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513" y="-83965"/>
            <a:ext cx="5721531" cy="68580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79978C-9A24-49F0-A853-71CEEEE5B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50" y="2504697"/>
            <a:ext cx="7886700" cy="32869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2" descr="Maths Hubs | NCETM">
            <a:extLst>
              <a:ext uri="{FF2B5EF4-FFF2-40B4-BE49-F238E27FC236}">
                <a16:creationId xmlns:a16="http://schemas.microsoft.com/office/drawing/2014/main" id="{85567B23-3DD7-4F08-9023-C2ADB377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272" y="6253842"/>
            <a:ext cx="2450646" cy="56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43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/>
          </a:bodyPr>
          <a:lstStyle/>
          <a:p>
            <a:r>
              <a:rPr lang="en-GB"/>
              <a:t>A Unit of Learning…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07C6FD-B2DF-4D42-93B2-449D6FA7C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C1E4B0-D0D6-478D-BCAA-5B31223C9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49" y="1579288"/>
            <a:ext cx="7746094" cy="418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08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 fontScale="90000"/>
          </a:bodyPr>
          <a:lstStyle/>
          <a:p>
            <a:r>
              <a:rPr lang="en-GB"/>
              <a:t>Moving away from the ‘lesson’ as a unit of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023300-38A1-4DA4-963A-94B71E68A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438295"/>
            <a:ext cx="8203293" cy="4684919"/>
          </a:xfrm>
        </p:spPr>
        <p:txBody>
          <a:bodyPr>
            <a:noAutofit/>
          </a:bodyPr>
          <a:lstStyle/>
          <a:p>
            <a:r>
              <a:rPr lang="en-GB" sz="2200"/>
              <a:t>A shift from ‘What can we/I do in this hour?” to </a:t>
            </a:r>
            <a:br>
              <a:rPr lang="en-GB" sz="2200"/>
            </a:br>
            <a:r>
              <a:rPr lang="en-GB" sz="2200"/>
              <a:t>“How is best for my students to learn this concept?”</a:t>
            </a:r>
            <a:br>
              <a:rPr lang="en-GB" sz="2200"/>
            </a:br>
            <a:endParaRPr lang="en-GB" sz="2200"/>
          </a:p>
          <a:p>
            <a:r>
              <a:rPr lang="en-GB" sz="2200" b="1"/>
              <a:t>Allows you to see the big picture</a:t>
            </a:r>
          </a:p>
          <a:p>
            <a:pPr lvl="1"/>
            <a:r>
              <a:rPr lang="en-GB" sz="2200"/>
              <a:t>How does this idea fit into this unit?</a:t>
            </a:r>
          </a:p>
          <a:p>
            <a:pPr lvl="1"/>
            <a:r>
              <a:rPr lang="en-GB" sz="2200"/>
              <a:t>How does this unit/idea fit into the subject as a whole?</a:t>
            </a:r>
          </a:p>
          <a:p>
            <a:pPr lvl="1"/>
            <a:r>
              <a:rPr lang="en-GB" sz="2200"/>
              <a:t>What ideas have students learned before that support this one?</a:t>
            </a:r>
          </a:p>
          <a:p>
            <a:pPr lvl="1"/>
            <a:r>
              <a:rPr lang="en-GB" sz="2200"/>
              <a:t>What ideas are coming next that this will support?</a:t>
            </a:r>
            <a:br>
              <a:rPr lang="en-GB" sz="2200"/>
            </a:br>
            <a:endParaRPr lang="en-GB" sz="2200"/>
          </a:p>
          <a:p>
            <a:r>
              <a:rPr lang="en-GB" sz="2200"/>
              <a:t>Complex ideas require time and repetition for learning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5656EC-393A-408D-8A95-A5A2351B2A17}"/>
              </a:ext>
            </a:extLst>
          </p:cNvPr>
          <p:cNvSpPr txBox="1"/>
          <p:nvPr/>
        </p:nvSpPr>
        <p:spPr>
          <a:xfrm>
            <a:off x="763360" y="6123214"/>
            <a:ext cx="7137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000" i="1">
                <a:solidFill>
                  <a:schemeClr val="accent3"/>
                </a:solidFill>
              </a:rPr>
              <a:t>“Don’t teach anything now that you will contradict later” </a:t>
            </a:r>
          </a:p>
          <a:p>
            <a:pPr marL="0" indent="0" algn="r">
              <a:buNone/>
            </a:pPr>
            <a:r>
              <a:rPr lang="en-GB" sz="1600">
                <a:solidFill>
                  <a:schemeClr val="accent3"/>
                </a:solidFill>
              </a:rPr>
              <a:t>– Danni Quinn</a:t>
            </a:r>
            <a:endParaRPr lang="en-GB" sz="20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48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771E-A07F-4F68-A070-022E47EA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69311"/>
            <a:ext cx="7335835" cy="1268984"/>
          </a:xfrm>
        </p:spPr>
        <p:txBody>
          <a:bodyPr>
            <a:normAutofit/>
          </a:bodyPr>
          <a:lstStyle/>
          <a:p>
            <a:r>
              <a:rPr lang="en-GB"/>
              <a:t>Seeing the Big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62EFF9-8589-432B-9D93-A6A6DA780BF1}"/>
              </a:ext>
            </a:extLst>
          </p:cNvPr>
          <p:cNvSpPr txBox="1">
            <a:spLocks/>
          </p:cNvSpPr>
          <p:nvPr/>
        </p:nvSpPr>
        <p:spPr>
          <a:xfrm>
            <a:off x="4651768" y="1005407"/>
            <a:ext cx="4114801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/>
              <a:t>S Planning</a:t>
            </a:r>
          </a:p>
        </p:txBody>
      </p:sp>
      <p:pic>
        <p:nvPicPr>
          <p:cNvPr id="8" name="Content Placeholder 4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E2CF70F0-751D-40D3-88F2-EA1CFCEA7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5" y="803803"/>
            <a:ext cx="3907431" cy="597846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781D56-0461-4E48-A449-7D8B931CD22E}"/>
              </a:ext>
            </a:extLst>
          </p:cNvPr>
          <p:cNvSpPr txBox="1"/>
          <p:nvPr/>
        </p:nvSpPr>
        <p:spPr>
          <a:xfrm>
            <a:off x="4539343" y="1715518"/>
            <a:ext cx="4339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A method of medium term planning to enhance concept building and coherence across the unit and the Scheme of Work.</a:t>
            </a:r>
          </a:p>
          <a:p>
            <a:r>
              <a:rPr lang="en-GB" sz="2000"/>
              <a:t>Considers: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Start and end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Pre-requisites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Key Ideas – concepts &amp; ‘doing’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Order of these Key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Representations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Variation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Misconceptions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Tasks and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Links to other topics</a:t>
            </a:r>
          </a:p>
        </p:txBody>
      </p:sp>
      <p:pic>
        <p:nvPicPr>
          <p:cNvPr id="10" name="Picture 2" descr="Maths Hubs | NCETM">
            <a:extLst>
              <a:ext uri="{FF2B5EF4-FFF2-40B4-BE49-F238E27FC236}">
                <a16:creationId xmlns:a16="http://schemas.microsoft.com/office/drawing/2014/main" id="{CF934213-08ED-4A65-959D-C444414FE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272" y="6253842"/>
            <a:ext cx="2450646" cy="56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46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3699-24B2-4162-A238-AEEFAC969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9751" y="768334"/>
            <a:ext cx="6479629" cy="2866405"/>
          </a:xfrm>
        </p:spPr>
        <p:txBody>
          <a:bodyPr>
            <a:normAutofit/>
          </a:bodyPr>
          <a:lstStyle/>
          <a:p>
            <a:pPr algn="r"/>
            <a:r>
              <a:rPr lang="en-GB" b="0" i="0">
                <a:effectLst/>
                <a:latin typeface="TwitterChirp"/>
              </a:rPr>
              <a:t>“A lesson" is the wrong unit for learning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7B405-8A0C-4312-9F87-D26CA8A8A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9751" y="4283239"/>
            <a:ext cx="6479629" cy="1475177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Associate Lead Teacher – Maths</a:t>
            </a:r>
          </a:p>
          <a:p>
            <a:r>
              <a:rPr lang="en-GB"/>
              <a:t>Manor Croft Academy, Dewsbury</a:t>
            </a:r>
          </a:p>
          <a:p>
            <a:r>
              <a:rPr lang="en-GB"/>
              <a:t>        darwink@manorcroft.org.uk</a:t>
            </a:r>
          </a:p>
          <a:p>
            <a:r>
              <a:rPr lang="en-GB"/>
              <a:t>        @Arithmaticks</a:t>
            </a:r>
          </a:p>
        </p:txBody>
      </p:sp>
      <p:pic>
        <p:nvPicPr>
          <p:cNvPr id="4" name="Picture 3" descr="Coloured paper in a stack">
            <a:extLst>
              <a:ext uri="{FF2B5EF4-FFF2-40B4-BE49-F238E27FC236}">
                <a16:creationId xmlns:a16="http://schemas.microsoft.com/office/drawing/2014/main" id="{34EFF6D8-C307-4A57-3E28-C8E319B341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60" r="24119" b="-2"/>
          <a:stretch/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pic>
        <p:nvPicPr>
          <p:cNvPr id="19" name="Graphic 18" descr="Envelope">
            <a:extLst>
              <a:ext uri="{FF2B5EF4-FFF2-40B4-BE49-F238E27FC236}">
                <a16:creationId xmlns:a16="http://schemas.microsoft.com/office/drawing/2014/main" id="{5CD072D3-EACD-430E-9277-041A0AB42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0508" y="5041736"/>
            <a:ext cx="341085" cy="341085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D427640D-6CE9-4E28-8C5E-B266D002EA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739750" y="5382821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76275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AnalogousFromRegularSeed_2SEEDS">
      <a:dk1>
        <a:srgbClr val="000000"/>
      </a:dk1>
      <a:lt1>
        <a:srgbClr val="FFFFFF"/>
      </a:lt1>
      <a:dk2>
        <a:srgbClr val="22303B"/>
      </a:dk2>
      <a:lt2>
        <a:srgbClr val="E8E3E2"/>
      </a:lt2>
      <a:accent1>
        <a:srgbClr val="19AFD4"/>
      </a:accent1>
      <a:accent2>
        <a:srgbClr val="21B594"/>
      </a:accent2>
      <a:accent3>
        <a:srgbClr val="2A73E5"/>
      </a:accent3>
      <a:accent4>
        <a:srgbClr val="D41934"/>
      </a:accent4>
      <a:accent5>
        <a:srgbClr val="E55D2A"/>
      </a:accent5>
      <a:accent6>
        <a:srgbClr val="CE9518"/>
      </a:accent6>
      <a:hlink>
        <a:srgbClr val="BF583F"/>
      </a:hlink>
      <a:folHlink>
        <a:srgbClr val="7F7F7F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PunchcardVTI</vt:lpstr>
      <vt:lpstr>“A lesson" is the wrong unit for learning</vt:lpstr>
      <vt:lpstr>What is Learning?</vt:lpstr>
      <vt:lpstr>PowerPoint Presentation</vt:lpstr>
      <vt:lpstr>The Role of the Teacher –  Prof Sam Twiselton  </vt:lpstr>
      <vt:lpstr>Poor Proxies For Learning – Prof Rob Coe</vt:lpstr>
      <vt:lpstr>Coherence</vt:lpstr>
      <vt:lpstr>Coherence</vt:lpstr>
      <vt:lpstr>A Unit of Learning…  </vt:lpstr>
      <vt:lpstr>Moving away from the ‘lesson’ as a unit of learning</vt:lpstr>
      <vt:lpstr>Seeing the Big Picture</vt:lpstr>
      <vt:lpstr>“A lesson" is the wrong unit for learning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“A lesson" is the wrong unit for learning</dc:title>
  <dc:creator>Kathryn Darwin</dc:creator>
  <cp:revision>1</cp:revision>
  <dcterms:created xsi:type="dcterms:W3CDTF">2022-04-30T09:01:33Z</dcterms:created>
  <dcterms:modified xsi:type="dcterms:W3CDTF">2022-04-30T10:20:53Z</dcterms:modified>
</cp:coreProperties>
</file>