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1401" r:id="rId2"/>
    <p:sldId id="1403" r:id="rId3"/>
    <p:sldId id="140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E2A47-36EC-47F3-9826-3E7B81EB6729}" type="datetimeFigureOut">
              <a:rPr lang="en-GB" smtClean="0"/>
              <a:t>11/02/2023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2D914E-FA9F-4DFC-B9D6-2D6F8E21F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701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1BFCE7-2020-4CA7-BB61-B6814B80F4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735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1BFCE7-2020-4CA7-BB61-B6814B80F4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9662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1BFCE7-2020-4CA7-BB61-B6814B80F4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0954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3FB04-B6AE-DCED-DE50-8AEA2D4226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184B84-12B3-922B-B4F2-4429DFFC60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466B1-A600-6C57-862E-B5CA86E7E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3323-6F7E-4021-9285-39E6EA55675B}" type="datetimeFigureOut">
              <a:rPr lang="en-GB" smtClean="0"/>
              <a:t>11/02/2023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FB4E7-C966-5017-87D9-52EF0DC75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10EB42-9CBA-EB4C-0926-0DC653A01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6F58-CF4A-4B75-ABEA-1EF5ACCAC0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401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E448B-09CD-0790-1262-93A3415A2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02EDB-795C-C541-2A8D-714847FEE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1AE3A-59FC-F592-58BF-10549543F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3323-6F7E-4021-9285-39E6EA55675B}" type="datetimeFigureOut">
              <a:rPr lang="en-GB" smtClean="0"/>
              <a:t>11/02/2023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F7A3E-8398-BFD2-5056-4AC4A4F02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09EEB-8219-7207-ABB1-CFB3E9680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6F58-CF4A-4B75-ABEA-1EF5ACCAC0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332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D04B0-ECAB-327D-8930-B6DF2E093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45241C-B33C-6778-590D-29A0AF3BB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863031-4746-854B-03DA-294248CB0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3323-6F7E-4021-9285-39E6EA55675B}" type="datetimeFigureOut">
              <a:rPr lang="en-GB" smtClean="0"/>
              <a:t>11/02/2023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F36F20-01E2-A581-E4B6-B65F7C1C4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9267A-942B-A1A8-15CC-5214BF0A7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6F58-CF4A-4B75-ABEA-1EF5ACCAC0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809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DAFC4-EFA2-4CBA-9D1B-B3384DD03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6A6F2-5F0C-34DF-BE01-1A4C5917B3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40B344-0F1A-CF9D-2869-B5158161F5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5E1629-220E-5D62-F224-DE2DE253F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3323-6F7E-4021-9285-39E6EA55675B}" type="datetimeFigureOut">
              <a:rPr lang="en-GB" smtClean="0"/>
              <a:t>11/02/2023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7178D2-A1F1-FA95-370C-AAD852E66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34B89F-6F38-20AC-568C-CD4FA5E90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6F58-CF4A-4B75-ABEA-1EF5ACCAC0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497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A2D93-8831-AC1E-E4B6-6BE2A326E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8FBEAA-BBB0-A95F-E9A0-DC1AD6AF2C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D162B5-5E38-45A3-9998-2E5FE8411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B3D6B6-513D-2521-8C3D-57BC508F5B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873744-D51B-94C4-0E3F-85B94932C2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37FB83-1628-5082-49BD-D42861396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3323-6F7E-4021-9285-39E6EA55675B}" type="datetimeFigureOut">
              <a:rPr lang="en-GB" smtClean="0"/>
              <a:t>11/02/2023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892A8B-9DAC-AF58-C9A9-67C87D59A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BDAED7-3B87-962D-B388-872949FB5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6F58-CF4A-4B75-ABEA-1EF5ACCAC0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971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DDBD8-D7C3-D0DF-6140-518CD38A5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F4588B-0348-A733-3802-A07E8365C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3323-6F7E-4021-9285-39E6EA55675B}" type="datetimeFigureOut">
              <a:rPr lang="en-GB" smtClean="0"/>
              <a:t>11/02/2023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3B3B01-AB5F-F276-9D7C-C07AB0524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1D746C-A8AC-66B4-4331-2B915DCA8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6F58-CF4A-4B75-ABEA-1EF5ACCAC0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678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8BC8EC-0FB5-B502-033A-2FCC47935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3323-6F7E-4021-9285-39E6EA55675B}" type="datetimeFigureOut">
              <a:rPr lang="en-GB" smtClean="0"/>
              <a:t>11/02/2023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5031B3-D133-32A7-BB18-DAC41EED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E0BBAB-38A3-9180-22D1-ABAD4E6A2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6F58-CF4A-4B75-ABEA-1EF5ACCAC0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056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1A892-768D-85E9-C180-8EE292569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DC505-5F65-84FC-7082-F025821CA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31FDA-1A9F-869E-3B4E-1E6EE66342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0015B-EB5F-93B6-EAF4-DA081CC48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3323-6F7E-4021-9285-39E6EA55675B}" type="datetimeFigureOut">
              <a:rPr lang="en-GB" smtClean="0"/>
              <a:t>11/02/2023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8472D7-0CF8-DFA8-0AFC-971DA53AB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078DD2-7753-756C-5F13-734C6A469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6F58-CF4A-4B75-ABEA-1EF5ACCAC0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26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D4618-A67B-A578-B5A7-6DFF347E5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16DBC6-D223-50A5-2B34-8493034D75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34BCEF-87E5-158D-97C3-A3F4996C73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1C5B91-EC62-1B1E-41CE-40565A0E6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3323-6F7E-4021-9285-39E6EA55675B}" type="datetimeFigureOut">
              <a:rPr lang="en-GB" smtClean="0"/>
              <a:t>11/02/2023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87FF9C-B44B-53A8-29D0-4FDF6D02D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A695C5-DEB0-8F34-6BC4-BBFCAFABA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6F58-CF4A-4B75-ABEA-1EF5ACCAC0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354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0EA88-B78B-E7A2-FD44-1B3F97FC9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D5078F-9946-FA9F-A5F4-52CAA94DD3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C6100-73D8-4A55-704A-2CBC2078F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3323-6F7E-4021-9285-39E6EA55675B}" type="datetimeFigureOut">
              <a:rPr lang="en-GB" smtClean="0"/>
              <a:t>11/02/2023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F9800-4426-5375-C29A-CE83D3018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1D3A7-104F-4F2A-C122-D136AC95B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6F58-CF4A-4B75-ABEA-1EF5ACCAC0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698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5AD24A-EBE1-14AF-8FA6-07DF125168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D4B3A8-E06E-2299-ACF7-ED5CED8CC2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5272C6-9084-26F0-AF40-31445157F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3323-6F7E-4021-9285-39E6EA55675B}" type="datetimeFigureOut">
              <a:rPr lang="en-GB" smtClean="0"/>
              <a:t>11/02/2023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35977-B97F-FD60-BCED-77148A05A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FBCDA-06A4-5348-2BF4-43BE373AD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6F58-CF4A-4B75-ABEA-1EF5ACCAC0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594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ol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F5FBCC16-F6C2-422D-B527-3440DFCE03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257" y="1715767"/>
            <a:ext cx="2557036" cy="2557468"/>
          </a:xfrm>
          <a:prstGeom prst="rect">
            <a:avLst/>
          </a:prstGeom>
        </p:spPr>
      </p:pic>
      <p:pic>
        <p:nvPicPr>
          <p:cNvPr id="6" name="Picture 5" descr="Text&#10;&#10;Description automatically generated with medium confidence">
            <a:extLst>
              <a:ext uri="{FF2B5EF4-FFF2-40B4-BE49-F238E27FC236}">
                <a16:creationId xmlns:a16="http://schemas.microsoft.com/office/drawing/2014/main" id="{85BFE6FF-46D1-4AE6-8419-8171C161A6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948" y="6162540"/>
            <a:ext cx="2553168" cy="5400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5670AB6-D18D-4320-BBCF-D739CECF69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544" y="6162540"/>
            <a:ext cx="699956" cy="540000"/>
          </a:xfrm>
          <a:prstGeom prst="rect">
            <a:avLst/>
          </a:prstGeom>
        </p:spPr>
      </p:pic>
      <p:pic>
        <p:nvPicPr>
          <p:cNvPr id="11" name="Picture 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B3FF9E5A-3D43-491D-8F01-7E9CF215A3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825" y="6162540"/>
            <a:ext cx="53990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78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B89049-789C-F047-2599-07C217D1C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790331-DE94-6FDC-64B4-7B9B74F68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35BD1-00EE-AC64-0055-C74EAC2ACB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E3323-6F7E-4021-9285-39E6EA55675B}" type="datetimeFigureOut">
              <a:rPr lang="en-GB" smtClean="0"/>
              <a:t>11/02/2023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80E444-6163-8CFC-BBC1-575BC9E679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1184A-E692-6DC8-F7AA-47EB161D4E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16F58-CF4A-4B75-ABEA-1EF5ACCAC0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6298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jpe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20976-AD9A-1C5F-2854-7D32D250EAE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1032" y="0"/>
            <a:ext cx="10515600" cy="1146175"/>
          </a:xfrm>
        </p:spPr>
        <p:txBody>
          <a:bodyPr/>
          <a:lstStyle/>
          <a:p>
            <a:r>
              <a:rPr lang="en-US" b="1" dirty="0"/>
              <a:t>Year 11 Staple Challenge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6695CC-7D77-5F3F-D13B-4F9F5CAEA40B}"/>
              </a:ext>
            </a:extLst>
          </p:cNvPr>
          <p:cNvSpPr txBox="1"/>
          <p:nvPr/>
        </p:nvSpPr>
        <p:spPr>
          <a:xfrm>
            <a:off x="184920" y="1146175"/>
            <a:ext cx="11822160" cy="52629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Come in, sit down &amp; put your name on the front of the paper</a:t>
            </a:r>
            <a:endParaRPr lang="en-US" dirty="0">
              <a:solidFill>
                <a:schemeClr val="tx1">
                  <a:lumMod val="50000"/>
                </a:schemeClr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tx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i="1" u="sng" dirty="0">
                <a:solidFill>
                  <a:schemeClr val="tx1">
                    <a:lumMod val="50000"/>
                  </a:schemeClr>
                </a:solidFill>
              </a:rPr>
              <a:t>DO NOT START YET!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 dirty="0">
              <a:solidFill>
                <a:schemeClr val="tx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tx1">
                    <a:lumMod val="50000"/>
                  </a:schemeClr>
                </a:solidFill>
              </a:rPr>
              <a:t>If you are waiting for people to arrive... on your formula sheet write down...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50000"/>
                  </a:schemeClr>
                </a:solidFill>
              </a:rPr>
              <a:t>First 10 primes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50000"/>
                  </a:schemeClr>
                </a:solidFill>
              </a:rPr>
              <a:t>First 15 square numbers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50000"/>
                  </a:schemeClr>
                </a:solidFill>
              </a:rPr>
              <a:t>First 6 cube numbers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50000"/>
                  </a:schemeClr>
                </a:solidFill>
              </a:rPr>
              <a:t>Formula for area of triangle &amp; trapezium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50000"/>
                  </a:schemeClr>
                </a:solidFill>
              </a:rPr>
              <a:t>Circle formulas – area &amp; circumference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50000"/>
                  </a:schemeClr>
                </a:solidFill>
              </a:rPr>
              <a:t>Angle facts... interior/exterior, lines, points, in parallel lines...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50000"/>
                  </a:schemeClr>
                </a:solidFill>
              </a:rPr>
              <a:t>Index laws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50000"/>
                  </a:schemeClr>
                </a:solidFill>
              </a:rPr>
              <a:t>(Higher) Pythagoras &amp; Trigonometry formulas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400" b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3" name="Graphic 2" descr="Checklist outline">
            <a:extLst>
              <a:ext uri="{FF2B5EF4-FFF2-40B4-BE49-F238E27FC236}">
                <a16:creationId xmlns:a16="http://schemas.microsoft.com/office/drawing/2014/main" id="{B17EE76B-5ECE-CC21-6637-06A98C609B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14403">
            <a:off x="10613447" y="166449"/>
            <a:ext cx="1344532" cy="134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980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20976-AD9A-1C5F-2854-7D32D250EAE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515600" cy="1146175"/>
          </a:xfrm>
        </p:spPr>
        <p:txBody>
          <a:bodyPr/>
          <a:lstStyle/>
          <a:p>
            <a:r>
              <a:rPr lang="en-US" b="1" dirty="0"/>
              <a:t>Year 11 Staple Challenge</a:t>
            </a:r>
          </a:p>
        </p:txBody>
      </p:sp>
      <p:pic>
        <p:nvPicPr>
          <p:cNvPr id="6" name="Graphic 5" descr="Checklist outline">
            <a:extLst>
              <a:ext uri="{FF2B5EF4-FFF2-40B4-BE49-F238E27FC236}">
                <a16:creationId xmlns:a16="http://schemas.microsoft.com/office/drawing/2014/main" id="{1C5F3A32-87D5-0C52-4EFB-C510E95A0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14403">
            <a:off x="10613447" y="166449"/>
            <a:ext cx="1344532" cy="13445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F6695CC-7D77-5F3F-D13B-4F9F5CAEA40B}"/>
              </a:ext>
            </a:extLst>
          </p:cNvPr>
          <p:cNvSpPr txBox="1"/>
          <p:nvPr/>
        </p:nvSpPr>
        <p:spPr>
          <a:xfrm>
            <a:off x="184919" y="959026"/>
            <a:ext cx="10515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i="0" dirty="0">
                <a:solidFill>
                  <a:schemeClr val="tx1">
                    <a:lumMod val="50000"/>
                  </a:schemeClr>
                </a:solidFill>
                <a:effectLst/>
                <a:latin typeface="+mj-lt"/>
              </a:rPr>
              <a:t>You will complete the 'first half' of a past paper for 30 minutes – </a:t>
            </a:r>
            <a:br>
              <a:rPr lang="en-GB" sz="2400" b="1" i="0" dirty="0">
                <a:solidFill>
                  <a:schemeClr val="tx1">
                    <a:lumMod val="50000"/>
                  </a:schemeClr>
                </a:solidFill>
                <a:effectLst/>
                <a:latin typeface="+mj-lt"/>
              </a:rPr>
            </a:br>
            <a:r>
              <a:rPr lang="en-GB" sz="2400" b="1" i="0" dirty="0">
                <a:solidFill>
                  <a:schemeClr val="tx1">
                    <a:lumMod val="50000"/>
                  </a:schemeClr>
                </a:solidFill>
                <a:effectLst/>
                <a:latin typeface="+mj-lt"/>
              </a:rPr>
              <a:t>"to the staples"</a:t>
            </a:r>
            <a:r>
              <a:rPr lang="en-GB" sz="2400" b="0" i="0" dirty="0">
                <a:solidFill>
                  <a:schemeClr val="tx1">
                    <a:lumMod val="50000"/>
                  </a:schemeClr>
                </a:solidFill>
                <a:effectLst/>
                <a:latin typeface="+mj-lt"/>
              </a:rPr>
              <a:t>. This is usually around 40 marks, but can differ slightly between papers.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0" i="0" dirty="0">
              <a:solidFill>
                <a:schemeClr val="tx1">
                  <a:lumMod val="50000"/>
                </a:schemeClr>
              </a:solidFill>
              <a:effectLst/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chemeClr val="tx1">
                    <a:lumMod val="50000"/>
                  </a:schemeClr>
                </a:solidFill>
                <a:effectLst/>
                <a:latin typeface="+mj-lt"/>
              </a:rPr>
              <a:t>Takes place every </a:t>
            </a:r>
            <a:r>
              <a:rPr lang="en-GB" sz="2400" b="1" i="0" dirty="0">
                <a:solidFill>
                  <a:schemeClr val="tx1">
                    <a:lumMod val="50000"/>
                  </a:schemeClr>
                </a:solidFill>
                <a:effectLst/>
                <a:latin typeface="+mj-lt"/>
              </a:rPr>
              <a:t>A WEEK WEDNESDAY LESSON </a:t>
            </a:r>
            <a:r>
              <a:rPr lang="en-GB" sz="2400" b="0" i="0" dirty="0">
                <a:solidFill>
                  <a:schemeClr val="tx1">
                    <a:lumMod val="50000"/>
                  </a:schemeClr>
                </a:solidFill>
                <a:effectLst/>
                <a:latin typeface="+mj-lt"/>
              </a:rPr>
              <a:t>(fortnightly)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tx1">
                  <a:lumMod val="50000"/>
                </a:schemeClr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The idea is to </a:t>
            </a:r>
            <a:r>
              <a:rPr lang="en-GB" sz="2400" b="1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maximise the marks you get in the first half of the paper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… careful work and checking are needed!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tx1">
                  <a:lumMod val="50000"/>
                </a:schemeClr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If you get the first half of every paper correct, you have banked </a:t>
            </a:r>
            <a:r>
              <a:rPr lang="en-GB" sz="2400" b="1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120 marks…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44AAEBC-72D5-C873-F1A5-8089DEC0F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94" y="4744678"/>
            <a:ext cx="11549810" cy="1429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5628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20976-AD9A-1C5F-2854-7D32D250EAE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1032" y="0"/>
            <a:ext cx="10515600" cy="1146175"/>
          </a:xfrm>
        </p:spPr>
        <p:txBody>
          <a:bodyPr/>
          <a:lstStyle/>
          <a:p>
            <a:r>
              <a:rPr lang="en-US" b="1" dirty="0"/>
              <a:t>Year 11 Staple Challenge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6695CC-7D77-5F3F-D13B-4F9F5CAEA40B}"/>
              </a:ext>
            </a:extLst>
          </p:cNvPr>
          <p:cNvSpPr txBox="1"/>
          <p:nvPr/>
        </p:nvSpPr>
        <p:spPr>
          <a:xfrm>
            <a:off x="184919" y="1443841"/>
            <a:ext cx="103296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i="0" dirty="0">
                <a:solidFill>
                  <a:schemeClr val="tx1">
                    <a:lumMod val="50000"/>
                  </a:schemeClr>
                </a:solidFill>
                <a:effectLst/>
                <a:latin typeface="+mj-lt"/>
              </a:rPr>
              <a:t>We will mark and correct the paper together, and you will see parts of the mark scheme so you know what s expected of you!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i="0" dirty="0">
              <a:solidFill>
                <a:schemeClr val="tx1">
                  <a:lumMod val="50000"/>
                </a:schemeClr>
              </a:solidFill>
              <a:effectLst/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solidFill>
                  <a:schemeClr val="tx1">
                    <a:lumMod val="50000"/>
                  </a:schemeClr>
                </a:solidFill>
                <a:effectLst/>
                <a:latin typeface="+mj-lt"/>
              </a:rPr>
              <a:t>We will record 2 scores:</a:t>
            </a:r>
          </a:p>
          <a:p>
            <a:r>
              <a:rPr lang="en-GB" sz="2800" b="0" i="0" dirty="0">
                <a:effectLst/>
                <a:latin typeface="+mj-lt"/>
              </a:rPr>
              <a:t>1. The total number of marks for the Challenge</a:t>
            </a:r>
            <a:br>
              <a:rPr lang="en-GB" sz="2800" b="0" i="0" dirty="0">
                <a:effectLst/>
                <a:latin typeface="+mj-lt"/>
              </a:rPr>
            </a:br>
            <a:r>
              <a:rPr lang="en-GB" sz="2800" b="0" i="0" dirty="0">
                <a:effectLst/>
                <a:latin typeface="+mj-lt"/>
              </a:rPr>
              <a:t>2. The number of marks before you 'dropped a mark’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b="1" dirty="0">
              <a:solidFill>
                <a:schemeClr val="tx1">
                  <a:lumMod val="50000"/>
                </a:schemeClr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Your aim each week is just to beat last week’s score!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E2D095-3FE4-3039-34C0-2DF9C796140F}"/>
              </a:ext>
            </a:extLst>
          </p:cNvPr>
          <p:cNvSpPr/>
          <p:nvPr/>
        </p:nvSpPr>
        <p:spPr>
          <a:xfrm>
            <a:off x="3020478" y="5414159"/>
            <a:ext cx="61510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Ready? Set… Go!</a:t>
            </a:r>
          </a:p>
        </p:txBody>
      </p:sp>
      <p:pic>
        <p:nvPicPr>
          <p:cNvPr id="3" name="Graphic 2" descr="Checklist outline">
            <a:extLst>
              <a:ext uri="{FF2B5EF4-FFF2-40B4-BE49-F238E27FC236}">
                <a16:creationId xmlns:a16="http://schemas.microsoft.com/office/drawing/2014/main" id="{BE270DCF-9367-BEA6-D33F-984E689ECA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14403">
            <a:off x="10613447" y="166449"/>
            <a:ext cx="1344532" cy="134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087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259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Year 11 Staple Challenge</vt:lpstr>
      <vt:lpstr>Year 11 Staple Challenge</vt:lpstr>
      <vt:lpstr>Year 11 Staple Challenge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11 Staple Challenge</dc:title>
  <dc:creator>Kathryn Darwin</dc:creator>
  <cp:lastModifiedBy>Kathryn Darwin</cp:lastModifiedBy>
  <cp:revision>1</cp:revision>
  <dcterms:created xsi:type="dcterms:W3CDTF">2023-02-11T10:47:49Z</dcterms:created>
  <dcterms:modified xsi:type="dcterms:W3CDTF">2023-02-11T10:49:54Z</dcterms:modified>
</cp:coreProperties>
</file>